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18"/>
  </p:notesMasterIdLst>
  <p:sldIdLst>
    <p:sldId id="256" r:id="rId2"/>
    <p:sldId id="543" r:id="rId3"/>
    <p:sldId id="493" r:id="rId4"/>
    <p:sldId id="566" r:id="rId5"/>
    <p:sldId id="514" r:id="rId6"/>
    <p:sldId id="564" r:id="rId7"/>
    <p:sldId id="549" r:id="rId8"/>
    <p:sldId id="515" r:id="rId9"/>
    <p:sldId id="561" r:id="rId10"/>
    <p:sldId id="563" r:id="rId11"/>
    <p:sldId id="555" r:id="rId12"/>
    <p:sldId id="557" r:id="rId13"/>
    <p:sldId id="541" r:id="rId14"/>
    <p:sldId id="558" r:id="rId15"/>
    <p:sldId id="554" r:id="rId16"/>
    <p:sldId id="567" r:id="rId1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80" autoAdjust="0"/>
  </p:normalViewPr>
  <p:slideViewPr>
    <p:cSldViewPr snapToGrid="0">
      <p:cViewPr varScale="1">
        <p:scale>
          <a:sx n="60" d="100"/>
          <a:sy n="60" d="100"/>
        </p:scale>
        <p:origin x="1507" y="38"/>
      </p:cViewPr>
      <p:guideLst/>
    </p:cSldViewPr>
  </p:slideViewPr>
  <p:notesTextViewPr>
    <p:cViewPr>
      <p:scale>
        <a:sx n="66" d="100"/>
        <a:sy n="66"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1258E084-DCD4-4F9E-97EB-47BC9ADE6336}" type="datetimeFigureOut">
              <a:rPr lang="en-US" smtClean="0"/>
              <a:t>9/16/2024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B6AECDCF-AFD3-4676-B429-47B1C2B95476}" type="slidenum">
              <a:rPr lang="en-US" smtClean="0"/>
              <a:t>‹#›</a:t>
            </a:fld>
            <a:endParaRPr lang="en-US" dirty="0"/>
          </a:p>
        </p:txBody>
      </p:sp>
    </p:spTree>
    <p:extLst>
      <p:ext uri="{BB962C8B-B14F-4D97-AF65-F5344CB8AC3E}">
        <p14:creationId xmlns:p14="http://schemas.microsoft.com/office/powerpoint/2010/main" val="298019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s.acs.org/doi/10.1021/acs.estlett.2c000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rlingtonma.gov/Home/Components/News/News/12938/3972?backlist=%2ftown-governance%2fboards-and-committees%2fconservation-commiss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chemical-research/july-2019-report-tire-crumb-rubber-characterization-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p.nj.gov/wp-content/uploads/dsr/pfas-artificial-turf-memo-2023.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ml.edu/docs/PFAS%20in%20Artificial%20Turf%20-%20Academic%20Municipal%20%26%20Other%20Tests%20Aug%202024_tcm18-386957.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ubs.acs.org/doi/10.1021/acs.estlett.2c000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0962">
              <a:lnSpc>
                <a:spcPct val="106000"/>
              </a:lnSpc>
            </a:pPr>
            <a:r>
              <a:rPr lang="en-US" sz="1200" dirty="0">
                <a:latin typeface="+mn-lt"/>
                <a:ea typeface="Times New Roman" panose="02020603050405020304" pitchFamily="18" charset="0"/>
                <a:cs typeface="Times New Roman" panose="02020603050405020304" pitchFamily="18" charset="0"/>
              </a:rPr>
              <a:t>Many towns and cities across the US, and especially in my home state of MA, are currently involved in evaluating Artificial Turf Field projects, maintenance, and replacement in and around wetland resource areas and squarely in urban environments.  </a:t>
            </a:r>
          </a:p>
          <a:p>
            <a:pPr marL="470962">
              <a:lnSpc>
                <a:spcPct val="106000"/>
              </a:lnSpc>
            </a:pPr>
            <a:r>
              <a:rPr lang="en-US" sz="1200" dirty="0">
                <a:latin typeface="+mn-lt"/>
                <a:ea typeface="Calibri" panose="020F0502020204030204" pitchFamily="34" charset="0"/>
                <a:cs typeface="Times New Roman" panose="02020603050405020304" pitchFamily="18" charset="0"/>
              </a:rPr>
              <a:t>Recently in the past few years, several towns in the Northeast (including Concord, Sharon, &amp; Wayland), have issued or are considering moratoriums on installation of ATFs. </a:t>
            </a:r>
            <a:r>
              <a:rPr lang="en-US" sz="1200" b="1" dirty="0">
                <a:solidFill>
                  <a:srgbClr val="304457"/>
                </a:solidFill>
                <a:latin typeface="+mn-lt"/>
                <a:ea typeface="Times New Roman" panose="02020603050405020304" pitchFamily="18" charset="0"/>
                <a:cs typeface="Times New Roman" panose="02020603050405020304" pitchFamily="18" charset="0"/>
              </a:rPr>
              <a:t> </a:t>
            </a:r>
            <a:endParaRPr lang="en-US" sz="1200" dirty="0">
              <a:latin typeface="+mn-lt"/>
              <a:ea typeface="Calibri" panose="020F0502020204030204" pitchFamily="34" charset="0"/>
              <a:cs typeface="Times New Roman" panose="02020603050405020304" pitchFamily="18" charset="0"/>
            </a:endParaRPr>
          </a:p>
          <a:p>
            <a:r>
              <a:rPr lang="en-US" sz="1200" dirty="0">
                <a:latin typeface="+mn-lt"/>
                <a:ea typeface="Times New Roman" panose="02020603050405020304" pitchFamily="18" charset="0"/>
                <a:cs typeface="Times New Roman" panose="02020603050405020304" pitchFamily="18" charset="0"/>
              </a:rPr>
              <a:t>Knowledge of Artificial Turf Fields and the science of potential impacts and the current information on the environment can help municipalities make more informed decisions.</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B6AECDCF-AFD3-4676-B429-47B1C2B95476}" type="slidenum">
              <a:rPr lang="en-US" smtClean="0"/>
              <a:t>1</a:t>
            </a:fld>
            <a:endParaRPr lang="en-US" dirty="0"/>
          </a:p>
        </p:txBody>
      </p:sp>
    </p:spTree>
    <p:extLst>
      <p:ext uri="{BB962C8B-B14F-4D97-AF65-F5344CB8AC3E}">
        <p14:creationId xmlns:p14="http://schemas.microsoft.com/office/powerpoint/2010/main" val="193151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Tian et al in 2021 first linked 6PPD-Q to fish kills – acute mortality to coho salmon</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Subsequent peer-reviewed scientific papers reported acute toxicity of 6ppd-q to other fish and documented environmental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occurrances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kern="0" dirty="0">
                <a:effectLst/>
                <a:latin typeface="Calibri" panose="020F0502020204030204" pitchFamily="34" charset="0"/>
                <a:ea typeface="Times New Roman" panose="02020603050405020304" pitchFamily="18" charset="0"/>
                <a:cs typeface="Calibri" panose="020F0502020204030204" pitchFamily="34" charset="0"/>
              </a:rPr>
              <a:t>Acute Toxicity of the Tire Rubber-Derived Chemical 6PPD-quinone to Four Fishes of Commercial, Cultural, and Ecological Importance. </a:t>
            </a:r>
            <a:r>
              <a:rPr lang="en-US" sz="1200" kern="0" dirty="0">
                <a:solidFill>
                  <a:srgbClr val="555555"/>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3C61AA"/>
                </a:solidFill>
                <a:effectLst/>
                <a:latin typeface="Calibri" panose="020F0502020204030204" pitchFamily="34" charset="0"/>
                <a:ea typeface="Times New Roman" panose="02020603050405020304" pitchFamily="18" charset="0"/>
                <a:cs typeface="Calibri" panose="020F0502020204030204" pitchFamily="34" charset="0"/>
                <a:hlinkClick r:id="rId3"/>
              </a:rPr>
              <a:t>https://pubs.acs.org/doi/10.1021/acs.estlett.2c00050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EPA has published in Federal Register in June 2024 Acute Freshwater Aquatic Life Screening Values for 6PPD and 6PPD-quinone under the Clean Water Act, section 304(1)(2)(B), for the protection of aquatic life.  </a:t>
            </a:r>
          </a:p>
          <a:p>
            <a:pPr marL="0" marR="0">
              <a:lnSpc>
                <a:spcPct val="107000"/>
              </a:lnSpc>
              <a:spcBef>
                <a:spcPts val="0"/>
              </a:spcBef>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States and Tribes may use these screening values in water quality protection programs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acute freshwater aquatic life screening values are in table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10</a:t>
            </a:fld>
            <a:endParaRPr lang="en-US" dirty="0"/>
          </a:p>
        </p:txBody>
      </p:sp>
    </p:spTree>
    <p:extLst>
      <p:ext uri="{BB962C8B-B14F-4D97-AF65-F5344CB8AC3E}">
        <p14:creationId xmlns:p14="http://schemas.microsoft.com/office/powerpoint/2010/main" val="82152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 fisheries are harmed by warm water discharges.</a:t>
            </a:r>
          </a:p>
          <a:p>
            <a:r>
              <a:rPr lang="en-US" dirty="0"/>
              <a:t>Water discharges from ATF have the potential to impact cold fisheries due to heat. </a:t>
            </a:r>
          </a:p>
          <a:p>
            <a:r>
              <a:rPr lang="en-US" b="1" dirty="0">
                <a:solidFill>
                  <a:srgbClr val="FF0000"/>
                </a:solidFill>
              </a:rPr>
              <a:t>The Alaska Stormwater Guide from 2011 lists “Temperature” as one of the stormwater concerns </a:t>
            </a:r>
            <a:r>
              <a:rPr lang="en-US" dirty="0"/>
              <a:t>in Table 1-3</a:t>
            </a:r>
          </a:p>
          <a:p>
            <a:r>
              <a:rPr lang="en-US" dirty="0"/>
              <a:t>“Warm water runoff from impervious surfaces are harmful to salmon and other cold water species.”</a:t>
            </a:r>
          </a:p>
          <a:p>
            <a:endParaRPr lang="en-US" dirty="0"/>
          </a:p>
        </p:txBody>
      </p:sp>
      <p:sp>
        <p:nvSpPr>
          <p:cNvPr id="4" name="Slide Number Placeholder 3"/>
          <p:cNvSpPr>
            <a:spLocks noGrp="1"/>
          </p:cNvSpPr>
          <p:nvPr>
            <p:ph type="sldNum" sz="quarter" idx="5"/>
          </p:nvPr>
        </p:nvSpPr>
        <p:spPr/>
        <p:txBody>
          <a:bodyPr/>
          <a:lstStyle/>
          <a:p>
            <a:fld id="{B6AECDCF-AFD3-4676-B429-47B1C2B95476}" type="slidenum">
              <a:rPr lang="en-US" smtClean="0"/>
              <a:t>11</a:t>
            </a:fld>
            <a:endParaRPr lang="en-US" dirty="0"/>
          </a:p>
        </p:txBody>
      </p:sp>
    </p:spTree>
    <p:extLst>
      <p:ext uri="{BB962C8B-B14F-4D97-AF65-F5344CB8AC3E}">
        <p14:creationId xmlns:p14="http://schemas.microsoft.com/office/powerpoint/2010/main" val="73089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0962" marR="0" lvl="0" indent="0" algn="l" defTabSz="914400" rtl="0" eaLnBrk="1" fontAlgn="auto" latinLnBrk="0" hangingPunct="1">
              <a:lnSpc>
                <a:spcPct val="106000"/>
              </a:lnSpc>
              <a:spcBef>
                <a:spcPts val="0"/>
              </a:spcBef>
              <a:spcAft>
                <a:spcPts val="0"/>
              </a:spcAft>
              <a:buClrTx/>
              <a:buSzTx/>
              <a:buFontTx/>
              <a:buNone/>
              <a:tabLst/>
              <a:defRPr/>
            </a:pPr>
            <a:r>
              <a:rPr lang="en-US" sz="1000" b="1" dirty="0">
                <a:latin typeface="+mn-lt"/>
                <a:ea typeface="Times New Roman" panose="02020603050405020304" pitchFamily="18" charset="0"/>
                <a:cs typeface="Times New Roman" panose="02020603050405020304" pitchFamily="18" charset="0"/>
              </a:rPr>
              <a:t>Knowledge of Artificial Turf Fields and the science of potential impacts and the current information on heat stress and climate impacts can help municipalities make more informed decisions – are ATF’s consistent with these regulations</a:t>
            </a:r>
          </a:p>
          <a:p>
            <a:pPr marL="470962">
              <a:lnSpc>
                <a:spcPct val="106000"/>
              </a:lnSpc>
            </a:pPr>
            <a:r>
              <a:rPr lang="en-US" sz="1000" dirty="0">
                <a:latin typeface="+mn-lt"/>
                <a:ea typeface="Times New Roman" panose="02020603050405020304" pitchFamily="18" charset="0"/>
                <a:cs typeface="Times New Roman" panose="02020603050405020304" pitchFamily="18" charset="0"/>
              </a:rPr>
              <a:t>In MA, Conservation Commissions have jurisdiction to implement the state Wetlands Protection Act and in some cases, as with my town of Arlington, local Bylaws and regulations that are stricter than the state.  The WPA protects wetland areas and buffer zones and “values” or interests, which I present on a subsequent slide.  </a:t>
            </a:r>
            <a:r>
              <a:rPr lang="en-US" sz="1000" b="1" dirty="0">
                <a:latin typeface="+mn-lt"/>
                <a:ea typeface="Times New Roman" panose="02020603050405020304" pitchFamily="18" charset="0"/>
                <a:cs typeface="Times New Roman" panose="02020603050405020304" pitchFamily="18" charset="0"/>
              </a:rPr>
              <a:t>This gives regulatory leverage to evaluating ATF in these areas.  </a:t>
            </a:r>
          </a:p>
          <a:p>
            <a:pPr marL="470962">
              <a:lnSpc>
                <a:spcPct val="106000"/>
              </a:lnSpc>
            </a:pPr>
            <a:r>
              <a:rPr lang="en-US" sz="1000" b="1" dirty="0">
                <a:latin typeface="+mn-lt"/>
                <a:ea typeface="Calibri" panose="020F0502020204030204" pitchFamily="34" charset="0"/>
                <a:cs typeface="Times New Roman" panose="02020603050405020304" pitchFamily="18" charset="0"/>
              </a:rPr>
              <a:t>CRWA – good website resource </a:t>
            </a:r>
          </a:p>
          <a:p>
            <a:pPr marL="470962">
              <a:lnSpc>
                <a:spcPct val="106000"/>
              </a:lnSpc>
            </a:pPr>
            <a:r>
              <a:rPr lang="en-US" sz="1000" b="1" dirty="0">
                <a:latin typeface="+mn-lt"/>
                <a:ea typeface="Calibri" panose="020F0502020204030204" pitchFamily="34" charset="0"/>
                <a:cs typeface="Times New Roman" panose="02020603050405020304" pitchFamily="18" charset="0"/>
              </a:rPr>
              <a:t>Alaska Stormwater Guide – stormwater pollution prevention includes guidance on toxic contaminants such as heavy metals, pesticides/herbicides, dioxin, oil/gas, etc.</a:t>
            </a:r>
            <a:endParaRPr lang="en-US" sz="1000" dirty="0">
              <a:latin typeface="+mn-lt"/>
              <a:ea typeface="Calibri" panose="020F0502020204030204" pitchFamily="34" charset="0"/>
              <a:cs typeface="Times New Roman" panose="02020603050405020304" pitchFamily="18" charset="0"/>
            </a:endParaRPr>
          </a:p>
          <a:p>
            <a:pPr>
              <a:lnSpc>
                <a:spcPct val="106000"/>
              </a:lnSpc>
            </a:pPr>
            <a:endParaRPr lang="en-US" sz="10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AECDCF-AFD3-4676-B429-47B1C2B95476}" type="slidenum">
              <a:rPr lang="en-US" smtClean="0"/>
              <a:t>12</a:t>
            </a:fld>
            <a:endParaRPr lang="en-US" dirty="0"/>
          </a:p>
        </p:txBody>
      </p:sp>
    </p:spTree>
    <p:extLst>
      <p:ext uri="{BB962C8B-B14F-4D97-AF65-F5344CB8AC3E}">
        <p14:creationId xmlns:p14="http://schemas.microsoft.com/office/powerpoint/2010/main" val="239473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27075"/>
            <a:ext cx="6427787" cy="3616325"/>
          </a:xfrm>
        </p:spPr>
      </p:sp>
      <p:sp>
        <p:nvSpPr>
          <p:cNvPr id="3" name="Notes Placeholder 2"/>
          <p:cNvSpPr>
            <a:spLocks noGrp="1"/>
          </p:cNvSpPr>
          <p:nvPr>
            <p:ph type="body" idx="1"/>
          </p:nvPr>
        </p:nvSpPr>
        <p:spPr/>
        <p:txBody>
          <a:bodyPr/>
          <a:lstStyle/>
          <a:p>
            <a:pPr marL="235481" marR="0" lvl="0" indent="-235481" algn="l" defTabSz="941923" rtl="0" eaLnBrk="1" fontAlgn="auto" latinLnBrk="0" hangingPunct="1">
              <a:lnSpc>
                <a:spcPct val="100000"/>
              </a:lnSpc>
              <a:spcBef>
                <a:spcPts val="0"/>
              </a:spcBef>
              <a:spcAft>
                <a:spcPts val="0"/>
              </a:spcAft>
              <a:buClrTx/>
              <a:buSzTx/>
              <a:buFontTx/>
              <a:buAutoNum type="arabicPeriod"/>
              <a:tabLst/>
              <a:defRPr/>
            </a:pPr>
            <a:r>
              <a:rPr lang="en-US" sz="1050" b="0" i="0" u="none" strike="noStrike" baseline="0" dirty="0">
                <a:latin typeface="+mn-lt"/>
              </a:rPr>
              <a:t>According to the Synthetic Turf Council, one 80,000 sq ft athletic field uses </a:t>
            </a:r>
            <a:r>
              <a:rPr lang="en-US" sz="1050" b="1" i="0" u="none" strike="noStrike" baseline="0" dirty="0">
                <a:latin typeface="+mn-lt"/>
              </a:rPr>
              <a:t>200 Tons (400,000 lbs.) of infill and has 20 Tons of Turf Carpet. Current evidence </a:t>
            </a:r>
            <a:r>
              <a:rPr lang="en-US" sz="1050" b="0" i="0" u="none" strike="noStrike" baseline="0" dirty="0">
                <a:latin typeface="+mn-lt"/>
              </a:rPr>
              <a:t>shows that artificial turf cannot be meaningfully recycled.  </a:t>
            </a:r>
            <a:r>
              <a:rPr lang="en-US" sz="1050" b="1" i="0" u="none" strike="noStrike" baseline="0" dirty="0">
                <a:latin typeface="+mn-lt"/>
              </a:rPr>
              <a:t>Synthetic Turf Council </a:t>
            </a:r>
            <a:r>
              <a:rPr lang="en-US" sz="1050" b="0" i="0" u="none" strike="noStrike" baseline="0" dirty="0">
                <a:latin typeface="+mn-lt"/>
              </a:rPr>
              <a:t>“Guide to Recycle, Reuse, Repurpose, and Remove Synthetic Turf Systems” 2017 states “the carbon footprint of a particular recycling/end-of-life option (such as trucking long distances) may be integrated into the decision-making process and lead responsible parties to invalidate such an option.  It is important to investigate all recycling and reuse options in the region before choosing to landfill.”</a:t>
            </a:r>
          </a:p>
          <a:p>
            <a:pPr marL="235481" marR="0" lvl="0" indent="-235481" algn="l" defTabSz="941923" rtl="0" eaLnBrk="1" fontAlgn="auto" latinLnBrk="0" hangingPunct="1">
              <a:lnSpc>
                <a:spcPct val="100000"/>
              </a:lnSpc>
              <a:spcBef>
                <a:spcPts val="0"/>
              </a:spcBef>
              <a:spcAft>
                <a:spcPts val="0"/>
              </a:spcAft>
              <a:buClrTx/>
              <a:buSzTx/>
              <a:buFontTx/>
              <a:buAutoNum type="arabicPeriod"/>
              <a:tabLst/>
              <a:defRPr/>
            </a:pPr>
            <a:r>
              <a:rPr lang="en-US" sz="1050" b="1" i="0" dirty="0">
                <a:solidFill>
                  <a:srgbClr val="565757"/>
                </a:solidFill>
                <a:effectLst/>
                <a:latin typeface="+mn-lt"/>
              </a:rPr>
              <a:t>The hope has been that the products of “advanced / chemical recycling” could be used to make new plastics, replacing some of the need for virgin fossil sources</a:t>
            </a:r>
            <a:r>
              <a:rPr lang="en-US" sz="1050" b="0" i="0" dirty="0">
                <a:solidFill>
                  <a:srgbClr val="565757"/>
                </a:solidFill>
                <a:effectLst/>
                <a:latin typeface="+mn-lt"/>
              </a:rPr>
              <a:t>. - </a:t>
            </a:r>
            <a:r>
              <a:rPr lang="en-US" sz="1050" b="1" i="0" dirty="0">
                <a:solidFill>
                  <a:srgbClr val="565757"/>
                </a:solidFill>
                <a:effectLst/>
                <a:latin typeface="+mn-lt"/>
              </a:rPr>
              <a:t>“advanced recycling” or chemical recycling uses pyrolysis to decompose plastics at elevated temperatures in an oxygen-free or low-oxygen environment cause the plastics to de-polymerize.  The products of pyrolysis are low-value fuels (syngas, pyrolysis oil, and char), as well as CO and H.  Variability in feedstock of plastics poses challenges and makes this not viable - in its current form simply contributes to chemical pollution and does not produce new durable plastic products.</a:t>
            </a:r>
            <a:endParaRPr lang="en-US" sz="1050" b="0" i="0" u="none" strike="noStrike" baseline="0" dirty="0">
              <a:latin typeface="+mn-lt"/>
            </a:endParaRPr>
          </a:p>
          <a:p>
            <a:pPr marL="235481" indent="-235481" defTabSz="941923">
              <a:buFontTx/>
              <a:buAutoNum type="arabicPeriod"/>
              <a:defRPr/>
            </a:pPr>
            <a:r>
              <a:rPr lang="en-US" sz="1050" b="1" i="0" u="none" strike="noStrike" baseline="0" dirty="0">
                <a:latin typeface="+mn-lt"/>
              </a:rPr>
              <a:t>Artificial turf contributes to the climate crisis throughout its lifecycle, requiring fossil fuels during production and emitting greenhouse gases during use and disposal</a:t>
            </a:r>
            <a:r>
              <a:rPr lang="en-US" sz="1050" b="0" i="0" u="none" strike="noStrike" baseline="0" dirty="0">
                <a:latin typeface="+mn-lt"/>
              </a:rPr>
              <a:t> - Adds to plastic proliferation - Artificial turf fields are </a:t>
            </a:r>
            <a:r>
              <a:rPr lang="en-US" sz="1050" b="1" i="0" u="none" strike="noStrike" baseline="0" dirty="0">
                <a:latin typeface="+mn-lt"/>
              </a:rPr>
              <a:t>not consistent with sustainability principals </a:t>
            </a:r>
            <a:r>
              <a:rPr lang="en-US" sz="1050" b="0" i="0" u="none" strike="noStrike" baseline="0" dirty="0">
                <a:latin typeface="+mn-lt"/>
              </a:rPr>
              <a:t>in that they have a limited lifespan of approximately 10 years at which time they need to be disposed of and replaced.</a:t>
            </a:r>
            <a:r>
              <a:rPr lang="en-US" sz="1050" b="0" i="0" dirty="0">
                <a:solidFill>
                  <a:srgbClr val="565757"/>
                </a:solidFill>
                <a:effectLst/>
                <a:latin typeface="+mn-lt"/>
              </a:rPr>
              <a:t> </a:t>
            </a:r>
          </a:p>
          <a:p>
            <a:pPr marL="0" marR="0" lvl="0" indent="0" algn="l" defTabSz="941923"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n-lt"/>
              </a:rPr>
              <a:t>Reference: Ted </a:t>
            </a:r>
            <a:r>
              <a:rPr lang="en-US" sz="1200" b="0" i="0" u="none" strike="noStrike" baseline="0" dirty="0" err="1">
                <a:latin typeface="+mn-lt"/>
              </a:rPr>
              <a:t>Schettler</a:t>
            </a:r>
            <a:r>
              <a:rPr lang="en-US" sz="1200" b="0" i="0" u="none" strike="noStrike" baseline="0" dirty="0">
                <a:latin typeface="+mn-lt"/>
              </a:rPr>
              <a:t>, MD, MPH, Science Director, Science and Environmental Health Network, CHE (Collaborative for Health &amp; Environment), “Advance Recycling” of Plastics: Largely waste disposal by another name (Part 1) and (Part 2), October &amp; November 2023</a:t>
            </a:r>
          </a:p>
          <a:p>
            <a:pPr marL="0" indent="0" defTabSz="941923">
              <a:buFontTx/>
              <a:buNone/>
              <a:defRPr/>
            </a:pPr>
            <a:endParaRPr lang="en-US" b="0" i="0" u="none" strike="noStrike" baseline="0" dirty="0">
              <a:latin typeface="Calibri" panose="020F0502020204030204" pitchFamily="34" charset="0"/>
            </a:endParaRPr>
          </a:p>
          <a:p>
            <a:pPr defTabSz="941923">
              <a:defRPr/>
            </a:pPr>
            <a:endParaRPr lang="en-US" sz="1900" b="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lgn="l" defTabSz="941923">
              <a:buClr>
                <a:srgbClr val="000000"/>
              </a:buClr>
              <a:defRPr/>
            </a:pPr>
            <a:fld id="{F124774C-C984-4E66-91B9-D421F9D1FB39}" type="slidenum">
              <a:rPr lang="en-US" sz="1400" kern="0">
                <a:solidFill>
                  <a:srgbClr val="000000"/>
                </a:solidFill>
                <a:latin typeface="Arial"/>
                <a:cs typeface="Arial"/>
                <a:sym typeface="Arial"/>
              </a:rPr>
              <a:pPr algn="l" defTabSz="941923">
                <a:buClr>
                  <a:srgbClr val="000000"/>
                </a:buClr>
                <a:defRPr/>
              </a:pPr>
              <a:t>13</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72728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latin typeface="+mn-lt"/>
                <a:ea typeface="Times New Roman" panose="02020603050405020304" pitchFamily="18" charset="0"/>
                <a:cs typeface="Times New Roman" panose="02020603050405020304" pitchFamily="18" charset="0"/>
              </a:rPr>
              <a:t>My focus area = Wetlands and Climate change resilience</a:t>
            </a:r>
          </a:p>
          <a:p>
            <a:r>
              <a:rPr lang="en-US" sz="1100" b="1" u="sng" dirty="0"/>
              <a:t>Wetlands regulations protect values of the wetlands including Protection of wildlife, wildlife habitat, aquatic species and their habitats – ecological functions of the wetlands – CONSIDER: are ATF consistent with these protections and values?  </a:t>
            </a:r>
          </a:p>
          <a:p>
            <a:r>
              <a:rPr lang="en-US" sz="1100" b="1" dirty="0"/>
              <a:t>Chemical hazards including Zinc other metals, PAHs, PFAS, and most recently discovered 6PPD-quinone   escape from artificial turf surfaces to the environment – including plastic and particulate migration</a:t>
            </a:r>
            <a:endParaRPr lang="en-US" sz="1100" dirty="0"/>
          </a:p>
          <a:p>
            <a:r>
              <a:rPr lang="en-US" sz="1100" b="1" dirty="0"/>
              <a:t>CUMULATIVE</a:t>
            </a:r>
            <a:r>
              <a:rPr lang="en-US" sz="1100" dirty="0"/>
              <a:t> adverse effects on Wetland resources and values</a:t>
            </a:r>
          </a:p>
          <a:p>
            <a:pPr>
              <a:defRPr/>
            </a:pPr>
            <a:r>
              <a:rPr lang="en-US" sz="1100" b="1" dirty="0"/>
              <a:t>PLASTIC IS NOT HABITAT</a:t>
            </a:r>
          </a:p>
          <a:p>
            <a:pPr defTabSz="941923">
              <a:defRPr/>
            </a:pPr>
            <a:r>
              <a:rPr lang="en-US" sz="1100" b="1" dirty="0"/>
              <a:t>A typical 80,000 sq ft athletic field places 80,000 sq ft of plastic in the environment</a:t>
            </a:r>
            <a:r>
              <a:rPr lang="en-US" sz="1100" dirty="0"/>
              <a:t>, which contributes to a significant loss of habitat for insects and other invertebrates, loss of habitat for foraging, and loss of wildlife corridor connectivity </a:t>
            </a:r>
            <a:endParaRPr lang="en-US" sz="1100" dirty="0">
              <a:highlight>
                <a:srgbClr val="00FFFF"/>
              </a:highlight>
            </a:endParaRPr>
          </a:p>
          <a:p>
            <a:pPr>
              <a:buFont typeface="Wingdings" panose="05000000000000000000" pitchFamily="2" charset="2"/>
              <a:buChar char="§"/>
            </a:pPr>
            <a:r>
              <a:rPr lang="en-US" sz="1100" dirty="0"/>
              <a:t>NY Freshwater Wetlands Protection Act: Biological Diversity - 6NYCCR Part 663, 664, &amp; 665</a:t>
            </a: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14</a:t>
            </a:fld>
            <a:endParaRPr lang="en-US" dirty="0"/>
          </a:p>
        </p:txBody>
      </p:sp>
    </p:spTree>
    <p:extLst>
      <p:ext uri="{BB962C8B-B14F-4D97-AF65-F5344CB8AC3E}">
        <p14:creationId xmlns:p14="http://schemas.microsoft.com/office/powerpoint/2010/main" val="22719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adverse impacts on wetlands and climate change resilience </a:t>
            </a:r>
            <a:r>
              <a:rPr lang="en-US" dirty="0"/>
              <a:t>in my town, as well as evidence that older fields are showing real impacts - Picture on right show migration of tire crumb rubber infill off of an ATF in Arlington;  This field is within protected wetland buffer area – led me to propose to the Arlington Conservation Commission that they consider prohibiting the use of artificial turf in wetland jurisdictional areas due to adverse affects that I documented.  The Commission held a public discussion of the environmental impacts of artificial turf at its January 5, 2023 meeting, which prompted the Town Manager to propose a temporary moratorium on funding, permitting, and construction of ATF and was the impetus for a Town-wide forum on ATF with a panel of experts on Human Health, Environmental, and Safety issues.  </a:t>
            </a:r>
          </a:p>
          <a:p>
            <a:r>
              <a:rPr lang="en-US" dirty="0"/>
              <a:t>Link to the video recording – quite contentious.</a:t>
            </a:r>
            <a:r>
              <a:rPr lang="en-US" b="1" dirty="0"/>
              <a:t> Artificial Turf Forum, May 2023</a:t>
            </a:r>
            <a:endParaRPr lang="en-US" dirty="0"/>
          </a:p>
          <a:p>
            <a:pPr marL="0" indent="0">
              <a:buNone/>
            </a:pPr>
            <a:r>
              <a:rPr lang="en-US" dirty="0">
                <a:hlinkClick r:id="rId3"/>
              </a:rPr>
              <a:t>https://www.arlingtonma.gov/Home/Components/News/News/12938/3972?backlist=%2ftown-governance%2fboards-and-committees%2fconservation-commission</a:t>
            </a:r>
            <a:endParaRPr lang="en-US" dirty="0"/>
          </a:p>
          <a:p>
            <a:endParaRPr lang="en-US" dirty="0"/>
          </a:p>
        </p:txBody>
      </p:sp>
      <p:sp>
        <p:nvSpPr>
          <p:cNvPr id="4" name="Slide Number Placeholder 3"/>
          <p:cNvSpPr>
            <a:spLocks noGrp="1"/>
          </p:cNvSpPr>
          <p:nvPr>
            <p:ph type="sldNum" sz="quarter" idx="5"/>
          </p:nvPr>
        </p:nvSpPr>
        <p:spPr/>
        <p:txBody>
          <a:bodyPr/>
          <a:lstStyle/>
          <a:p>
            <a:fld id="{B6AECDCF-AFD3-4676-B429-47B1C2B95476}" type="slidenum">
              <a:rPr lang="en-US" smtClean="0"/>
              <a:t>15</a:t>
            </a:fld>
            <a:endParaRPr lang="en-US" dirty="0"/>
          </a:p>
        </p:txBody>
      </p:sp>
    </p:spTree>
    <p:extLst>
      <p:ext uri="{BB962C8B-B14F-4D97-AF65-F5344CB8AC3E}">
        <p14:creationId xmlns:p14="http://schemas.microsoft.com/office/powerpoint/2010/main" val="253146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Heat – urban heat islands and impacts to cold water fisheries</a:t>
            </a:r>
          </a:p>
          <a:p>
            <a:pPr marL="228600" indent="-228600">
              <a:buAutoNum type="arabicPeriod"/>
            </a:pPr>
            <a:r>
              <a:rPr lang="en-US" dirty="0"/>
              <a:t>Cost over 20+ years – real costs of installation, maintenance, replacement – Artificial Turf Athletic Fields are ~ 2x natural turf fields over 20 years (considering 2 AT replacements)</a:t>
            </a:r>
          </a:p>
          <a:p>
            <a:pPr marL="228600" indent="-228600">
              <a:buAutoNum type="arabicPeriod"/>
            </a:pPr>
            <a:r>
              <a:rPr lang="en-US" dirty="0"/>
              <a:t>Location – impacts due to chemical pollution &amp; microplastic / particulate pollution; location proposed in an area already impacted by urban heat – will exacerbate local heat concerns / or environmental justice concerns with open space, for example</a:t>
            </a:r>
          </a:p>
          <a:p>
            <a:pPr marL="228600" indent="-228600">
              <a:buAutoNum type="arabicPeriod"/>
            </a:pPr>
            <a:r>
              <a:rPr lang="en-US" dirty="0"/>
              <a:t>Habitat loss / biodiversity </a:t>
            </a:r>
          </a:p>
          <a:p>
            <a:pPr marL="228600" indent="-228600">
              <a:buAutoNum type="arabicPeriod"/>
            </a:pPr>
            <a:r>
              <a:rPr lang="en-US" dirty="0"/>
              <a:t>Climate resilience impacts </a:t>
            </a:r>
          </a:p>
          <a:p>
            <a:pPr marL="228600" indent="-228600">
              <a:buAutoNum type="arabicPeriod"/>
            </a:pPr>
            <a:r>
              <a:rPr lang="en-US" dirty="0"/>
              <a:t>Alternative = natural turf field – well-constructed for drainage and use; organic or sustainable turf management to lessen need for chemical fertilizers / no pesticides</a:t>
            </a:r>
          </a:p>
          <a:p>
            <a:endParaRPr lang="en-US" dirty="0"/>
          </a:p>
        </p:txBody>
      </p:sp>
      <p:sp>
        <p:nvSpPr>
          <p:cNvPr id="4" name="Slide Number Placeholder 3"/>
          <p:cNvSpPr>
            <a:spLocks noGrp="1"/>
          </p:cNvSpPr>
          <p:nvPr>
            <p:ph type="sldNum" sz="quarter" idx="5"/>
          </p:nvPr>
        </p:nvSpPr>
        <p:spPr/>
        <p:txBody>
          <a:bodyPr/>
          <a:lstStyle/>
          <a:p>
            <a:fld id="{0D09E4EE-BA3B-45E4-9BCF-972ABAAA288F}" type="slidenum">
              <a:rPr lang="en-US" smtClean="0"/>
              <a:t>16</a:t>
            </a:fld>
            <a:endParaRPr lang="en-US" dirty="0"/>
          </a:p>
        </p:txBody>
      </p:sp>
    </p:spTree>
    <p:extLst>
      <p:ext uri="{BB962C8B-B14F-4D97-AF65-F5344CB8AC3E}">
        <p14:creationId xmlns:p14="http://schemas.microsoft.com/office/powerpoint/2010/main" val="34025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Town of Arlington – Artificial Turf Forum, May 2023</a:t>
            </a:r>
          </a:p>
        </p:txBody>
      </p:sp>
      <p:sp>
        <p:nvSpPr>
          <p:cNvPr id="4" name="Slide Number Placeholder 3"/>
          <p:cNvSpPr>
            <a:spLocks noGrp="1"/>
          </p:cNvSpPr>
          <p:nvPr>
            <p:ph type="sldNum" sz="quarter" idx="5"/>
          </p:nvPr>
        </p:nvSpPr>
        <p:spPr/>
        <p:txBody>
          <a:bodyPr/>
          <a:lstStyle/>
          <a:p>
            <a:fld id="{B6AECDCF-AFD3-4676-B429-47B1C2B95476}" type="slidenum">
              <a:rPr lang="en-US" smtClean="0"/>
              <a:t>2</a:t>
            </a:fld>
            <a:endParaRPr lang="en-US" dirty="0"/>
          </a:p>
        </p:txBody>
      </p:sp>
    </p:spTree>
    <p:extLst>
      <p:ext uri="{BB962C8B-B14F-4D97-AF65-F5344CB8AC3E}">
        <p14:creationId xmlns:p14="http://schemas.microsoft.com/office/powerpoint/2010/main" val="395383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mn-lt"/>
              </a:rPr>
              <a:t>Chemical hazards escape from artificial turf surfaces to the environment</a:t>
            </a:r>
            <a:r>
              <a:rPr lang="en-US" sz="1000" dirty="0">
                <a:latin typeface="+mn-lt"/>
              </a:rPr>
              <a:t>.</a:t>
            </a:r>
          </a:p>
          <a:p>
            <a:r>
              <a:rPr lang="en-US" sz="1000" dirty="0">
                <a:latin typeface="+mn-lt"/>
              </a:rPr>
              <a:t>A number of the chemical components of artificial turf are soluble in water – when rain and snow fall on synthetic fields, these chemicals can leach to contaminate surface waters, groundwaters, and soil – other chemicals can migrate with the particles.  </a:t>
            </a:r>
          </a:p>
          <a:p>
            <a:r>
              <a:rPr lang="en-US" sz="1000" dirty="0">
                <a:latin typeface="+mn-lt"/>
              </a:rPr>
              <a:t>6ppd-quinone – explain that will discuss findings for this chemical in the section on how artificial turf affects habitat and wildlife</a:t>
            </a:r>
          </a:p>
          <a:p>
            <a:endParaRPr lang="en-US" sz="1000" dirty="0">
              <a:latin typeface="+mn-lt"/>
            </a:endParaRPr>
          </a:p>
          <a:p>
            <a:pPr defTabSz="941923">
              <a:defRPr/>
            </a:pPr>
            <a:r>
              <a:rPr lang="en-US" sz="1000" b="1" dirty="0">
                <a:latin typeface="+mn-lt"/>
              </a:rPr>
              <a:t>Studies to assess the chemical safety of artificial turf are ongoing</a:t>
            </a:r>
          </a:p>
          <a:p>
            <a:pPr algn="l"/>
            <a:r>
              <a:rPr lang="en-US" sz="1000" dirty="0">
                <a:latin typeface="+mn-lt"/>
              </a:rPr>
              <a:t>Recent studies including one conducted by Mount Sinai and the Toxic Use Reduction Institute (TURI) found the </a:t>
            </a:r>
            <a:r>
              <a:rPr lang="en-US" sz="1000" b="1" dirty="0">
                <a:latin typeface="+mn-lt"/>
              </a:rPr>
              <a:t>presence of known carcinogens and neurotoxins including polycyclic aromatic</a:t>
            </a:r>
          </a:p>
          <a:p>
            <a:pPr algn="l"/>
            <a:r>
              <a:rPr lang="en-US" sz="1000" b="1" dirty="0">
                <a:latin typeface="+mn-lt"/>
              </a:rPr>
              <a:t>hydrocarbons (PAHs), lead, zinc, and black carbon in almost all alternative infill materials examined</a:t>
            </a:r>
          </a:p>
          <a:p>
            <a:pPr algn="l"/>
            <a:endParaRPr lang="en-US" sz="1000" b="1" dirty="0">
              <a:latin typeface="+mn-lt"/>
            </a:endParaRPr>
          </a:p>
          <a:p>
            <a:r>
              <a:rPr lang="en-US" sz="1000" dirty="0">
                <a:latin typeface="+mn-lt"/>
              </a:rPr>
              <a:t>Sources: EPA July 2019: Tire Crumb Rubber Characterization </a:t>
            </a:r>
            <a:r>
              <a:rPr lang="en-US" sz="1000" u="sng" dirty="0">
                <a:solidFill>
                  <a:srgbClr val="0000FF"/>
                </a:solidFill>
                <a:latin typeface="+mn-lt"/>
                <a:ea typeface="Calibri" panose="020F0502020204030204" pitchFamily="34" charset="0"/>
                <a:cs typeface="Times New Roman" panose="02020603050405020304" pitchFamily="18" charset="0"/>
                <a:hlinkClick r:id="rId3"/>
              </a:rPr>
              <a:t>https://www.epa.gov/chemical-research/july-2019-report-tire-crumb-rubber-characterization-0</a:t>
            </a:r>
            <a:endParaRPr lang="en-US" sz="1000" u="sng" dirty="0">
              <a:solidFill>
                <a:srgbClr val="0000FF"/>
              </a:solidFill>
              <a:latin typeface="+mn-lt"/>
              <a:ea typeface="Calibri" panose="020F0502020204030204" pitchFamily="34" charset="0"/>
              <a:cs typeface="Times New Roman" panose="02020603050405020304" pitchFamily="18" charset="0"/>
            </a:endParaRPr>
          </a:p>
          <a:p>
            <a:r>
              <a:rPr lang="en-US" sz="1000" dirty="0">
                <a:latin typeface="+mn-lt"/>
              </a:rPr>
              <a:t>Massey </a:t>
            </a:r>
            <a:r>
              <a:rPr lang="en-US" sz="1000" i="1" dirty="0">
                <a:latin typeface="+mn-lt"/>
              </a:rPr>
              <a:t>et al. New Solut</a:t>
            </a:r>
            <a:r>
              <a:rPr lang="en-US" sz="1000" dirty="0">
                <a:latin typeface="+mn-lt"/>
              </a:rPr>
              <a:t>. 2020 May; 30(1):10-26. doi: 10.1177/1048291120906206</a:t>
            </a:r>
          </a:p>
          <a:p>
            <a:r>
              <a:rPr lang="en-US" sz="1000" dirty="0">
                <a:latin typeface="+mn-lt"/>
                <a:ea typeface="Calibri" panose="020F0502020204030204" pitchFamily="34" charset="0"/>
                <a:cs typeface="Times New Roman" panose="02020603050405020304" pitchFamily="18" charset="0"/>
              </a:rPr>
              <a:t>Armada </a:t>
            </a:r>
            <a:r>
              <a:rPr lang="en-US" sz="1000" i="1" dirty="0">
                <a:latin typeface="+mn-lt"/>
                <a:ea typeface="Calibri" panose="020F0502020204030204" pitchFamily="34" charset="0"/>
                <a:cs typeface="Times New Roman" panose="02020603050405020304" pitchFamily="18" charset="0"/>
              </a:rPr>
              <a:t>et al. 2022. “Global evaluation of the chemical hazard of recycled tire crumb rubber employed on worldwide synthetic turf football pitches,” Science of the Total Environment, v812, </a:t>
            </a:r>
            <a:r>
              <a:rPr lang="en-US" sz="1000" dirty="0">
                <a:latin typeface="+mn-lt"/>
                <a:ea typeface="Calibri" panose="020F0502020204030204" pitchFamily="34" charset="0"/>
                <a:cs typeface="Times New Roman" panose="02020603050405020304" pitchFamily="18" charset="0"/>
              </a:rPr>
              <a:t>15</a:t>
            </a:r>
            <a:r>
              <a:rPr lang="en-US" sz="1000" dirty="0">
                <a:latin typeface="+mn-lt"/>
              </a:rPr>
              <a:t> Mar 2022,152542 https://www.sciencedirect.com/science/article/pii/S0048969721076208</a:t>
            </a:r>
          </a:p>
          <a:p>
            <a:endParaRPr lang="en-US" sz="1000" dirty="0">
              <a:latin typeface="+mn-lt"/>
            </a:endParaRPr>
          </a:p>
          <a:p>
            <a:r>
              <a:rPr lang="en-US" sz="1000" dirty="0">
                <a:latin typeface="+mn-lt"/>
                <a:ea typeface="Calibri" panose="020F0502020204030204" pitchFamily="34" charset="0"/>
                <a:cs typeface="Times New Roman" panose="02020603050405020304" pitchFamily="18" charset="0"/>
              </a:rPr>
              <a:t>6ppd-quinone: https://pubs.acs.org/doi/10.1021/acs.estlett.2c00050</a:t>
            </a:r>
          </a:p>
          <a:p>
            <a:endParaRPr lang="en-US" sz="25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3</a:t>
            </a:fld>
            <a:endParaRPr lang="en-US" dirty="0"/>
          </a:p>
        </p:txBody>
      </p:sp>
    </p:spTree>
    <p:extLst>
      <p:ext uri="{BB962C8B-B14F-4D97-AF65-F5344CB8AC3E}">
        <p14:creationId xmlns:p14="http://schemas.microsoft.com/office/powerpoint/2010/main" val="30991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27075"/>
            <a:ext cx="6427787" cy="3616325"/>
          </a:xfrm>
        </p:spPr>
      </p:sp>
      <p:sp>
        <p:nvSpPr>
          <p:cNvPr id="3" name="Notes Placeholder 2"/>
          <p:cNvSpPr>
            <a:spLocks noGrp="1"/>
          </p:cNvSpPr>
          <p:nvPr>
            <p:ph type="body" idx="1"/>
          </p:nvPr>
        </p:nvSpPr>
        <p:spPr/>
        <p:txBody>
          <a:bodyPr/>
          <a:lstStyle/>
          <a:p>
            <a:pPr marL="470962" indent="-235481" defTabSz="941923">
              <a:buClr>
                <a:srgbClr val="000000"/>
              </a:buClr>
              <a:buSzPts val="1400"/>
              <a:defRPr/>
            </a:pPr>
            <a:r>
              <a:rPr lang="en-US" dirty="0"/>
              <a:t>Approximately 260 million waste tires (4.5 million tons) in 2019 . </a:t>
            </a:r>
            <a:r>
              <a:rPr lang="en-US" dirty="0">
                <a:solidFill>
                  <a:schemeClr val="tx2">
                    <a:lumMod val="10000"/>
                  </a:schemeClr>
                </a:solidFill>
              </a:rPr>
              <a:t>(US Tire Manufacturers Association, “2019 U.S. Scrap Tire Management Summary,” 2020.)</a:t>
            </a:r>
          </a:p>
          <a:p>
            <a:pPr marL="470962" indent="-235481" defTabSz="941923">
              <a:buClr>
                <a:srgbClr val="000000"/>
              </a:buClr>
              <a:buSzPts val="1400"/>
              <a:defRPr/>
            </a:pPr>
            <a:r>
              <a:rPr lang="en-US" dirty="0">
                <a:solidFill>
                  <a:schemeClr val="tx2">
                    <a:lumMod val="10000"/>
                  </a:schemeClr>
                </a:solidFill>
              </a:rPr>
              <a:t>Tire crumb Bottom picture is from the Arlington Catholic Artificial Turf field on Summer St, taken winter 2021 </a:t>
            </a:r>
            <a:r>
              <a:rPr lang="en-US" b="1" dirty="0">
                <a:solidFill>
                  <a:schemeClr val="tx2">
                    <a:lumMod val="10000"/>
                  </a:schemeClr>
                </a:solidFill>
              </a:rPr>
              <a:t>– the black on the snow pack is all crumb rubber infill</a:t>
            </a:r>
          </a:p>
          <a:p>
            <a:pPr marL="470962" indent="-235481" defTabSz="941923">
              <a:buClr>
                <a:srgbClr val="000000"/>
              </a:buClr>
              <a:buSzPts val="1400"/>
              <a:defRPr/>
            </a:pPr>
            <a:r>
              <a:rPr lang="en-US" b="1" dirty="0"/>
              <a:t>Alternate infills – discussed at a previous CHE webinar</a:t>
            </a:r>
          </a:p>
          <a:p>
            <a:endParaRPr lang="en-US" dirty="0"/>
          </a:p>
        </p:txBody>
      </p:sp>
      <p:sp>
        <p:nvSpPr>
          <p:cNvPr id="4" name="Slide Number Placeholder 3"/>
          <p:cNvSpPr>
            <a:spLocks noGrp="1"/>
          </p:cNvSpPr>
          <p:nvPr>
            <p:ph type="sldNum" idx="12"/>
          </p:nvPr>
        </p:nvSpPr>
        <p:spPr/>
        <p:txBody>
          <a:bodyPr/>
          <a:lstStyle/>
          <a:p>
            <a:pPr defTabSz="941923">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1923">
                <a:buClr>
                  <a:srgbClr val="000000"/>
                </a:buClr>
                <a:buSzPts val="1200"/>
                <a:defRPr/>
              </a:pPr>
              <a:t>4</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604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54"/>
              </a:spcAft>
            </a:pPr>
            <a:r>
              <a:rPr lang="en-US" sz="1000" b="1" i="0" dirty="0">
                <a:solidFill>
                  <a:srgbClr val="1F1F1F"/>
                </a:solidFill>
                <a:effectLst/>
                <a:latin typeface="+mn-lt"/>
              </a:rPr>
              <a:t>A chemical group of concern in artificial turf fields is the perfluoroalkyl and polyfluoroalkyl substances (PFAS). </a:t>
            </a:r>
          </a:p>
          <a:p>
            <a:pPr>
              <a:spcAft>
                <a:spcPts val="1854"/>
              </a:spcAft>
            </a:pPr>
            <a:r>
              <a:rPr lang="en-US" sz="1000" b="1" i="0" dirty="0">
                <a:solidFill>
                  <a:srgbClr val="1F1F1F"/>
                </a:solidFill>
                <a:effectLst/>
                <a:latin typeface="+mn-lt"/>
              </a:rPr>
              <a:t> 6 PFAS are currently regulated in MA in DW, GW, and soil. </a:t>
            </a:r>
            <a:endParaRPr lang="en-US" sz="1000" b="1" dirty="0">
              <a:latin typeface="+mn-lt"/>
            </a:endParaRPr>
          </a:p>
          <a:p>
            <a:r>
              <a:rPr lang="en-US" sz="1000" dirty="0"/>
              <a:t>Testing specifications EPA method 1633 (January 2024 for &gt; 30 compounds) and not just the 6 PFAS currently regulated – </a:t>
            </a:r>
            <a:r>
              <a:rPr lang="en-US" sz="1000" b="1" dirty="0"/>
              <a:t>because the number and type of PFAS chemicals of concern is a moving target. Recent PFAS-free certification standards (</a:t>
            </a:r>
            <a:r>
              <a:rPr lang="en-US" sz="1000" b="1" dirty="0" err="1"/>
              <a:t>GreenScreen</a:t>
            </a:r>
            <a:r>
              <a:rPr lang="en-US" sz="1000" b="1" dirty="0"/>
              <a:t> Certified) for both firefighting foams and food packaging have specified total elemental fluorine testing. </a:t>
            </a:r>
          </a:p>
          <a:p>
            <a:r>
              <a:rPr lang="en-US" sz="1000" dirty="0"/>
              <a:t> Consider leachate tests as well as testing the new material.  Synthetic Precipitation Leaching Procedure (SPLP) EPA Method 1311</a:t>
            </a:r>
          </a:p>
          <a:p>
            <a:r>
              <a:rPr lang="en-US" sz="1000" b="1" dirty="0"/>
              <a:t> Weathering from sun, rain, abrasion will potentially change what chemicals are released from the material</a:t>
            </a:r>
          </a:p>
          <a:p>
            <a:r>
              <a:rPr lang="en-US" sz="1000" dirty="0">
                <a:latin typeface="Calibri"/>
                <a:ea typeface="Calibri"/>
                <a:cs typeface="Calibri"/>
              </a:rPr>
              <a:t>NJDEP Technical Memorandum on PFAS in Artificial Turf: </a:t>
            </a:r>
            <a:r>
              <a:rPr lang="en-US" sz="1000" dirty="0">
                <a:hlinkClick r:id="rId3"/>
              </a:rPr>
              <a:t>https://dep.nj.gov/wp-content/uploads/dsr/pfas-artificial-turf-memo-2023.pdf</a:t>
            </a:r>
            <a:endParaRPr lang="en-US" sz="1000" dirty="0">
              <a:latin typeface="Calibri" panose="020F0502020204030204" pitchFamily="34" charset="0"/>
              <a:ea typeface="Calibri"/>
              <a:cs typeface="Calibri"/>
            </a:endParaRPr>
          </a:p>
          <a:p>
            <a:pPr>
              <a:spcAft>
                <a:spcPts val="1854"/>
              </a:spcAft>
            </a:pPr>
            <a:r>
              <a:rPr lang="en-US" sz="1200" dirty="0">
                <a:latin typeface="+mn-lt"/>
              </a:rPr>
              <a:t>References: </a:t>
            </a:r>
            <a:r>
              <a:rPr lang="en-US" dirty="0"/>
              <a:t>Lowell institute Aug 2024 PFAS in artificial turf </a:t>
            </a:r>
            <a:r>
              <a:rPr lang="en-US" dirty="0">
                <a:hlinkClick r:id="rId4"/>
              </a:rPr>
              <a:t>https://www.uml.edu/docs/PFAS%20in%20Artificial%20Turf%20-%20Academic%20Municipal%20%26%20Other%20Tests%20Aug%202024_tcm18-386957.pdf</a:t>
            </a:r>
            <a:endParaRPr lang="en-US" sz="1200" dirty="0">
              <a:latin typeface="+mn-lt"/>
              <a:ea typeface="Calibri"/>
              <a:cs typeface="Calibri"/>
            </a:endParaRPr>
          </a:p>
          <a:p>
            <a:pPr>
              <a:spcAft>
                <a:spcPts val="1854"/>
              </a:spcAft>
            </a:pPr>
            <a:endParaRPr lang="en-US" dirty="0">
              <a:solidFill>
                <a:srgbClr val="000000"/>
              </a:solidFill>
              <a:ea typeface="Calibri"/>
              <a:cs typeface="Calibri"/>
            </a:endParaRPr>
          </a:p>
          <a:p>
            <a:r>
              <a:rPr lang="en-US" sz="1200" dirty="0">
                <a:solidFill>
                  <a:srgbClr val="C00000"/>
                </a:solidFill>
                <a:latin typeface="+mn-lt"/>
                <a:ea typeface="Calibri" panose="020F0502020204030204" pitchFamily="34" charset="0"/>
              </a:rPr>
              <a:t> </a:t>
            </a:r>
            <a:endParaRPr lang="en-US" sz="1200" dirty="0">
              <a:solidFill>
                <a:srgbClr val="C00000"/>
              </a:solidFill>
              <a:latin typeface="+mn-lt"/>
            </a:endParaRP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5</a:t>
            </a:fld>
            <a:endParaRPr lang="en-US" dirty="0"/>
          </a:p>
        </p:txBody>
      </p:sp>
    </p:spTree>
    <p:extLst>
      <p:ext uri="{BB962C8B-B14F-4D97-AF65-F5344CB8AC3E}">
        <p14:creationId xmlns:p14="http://schemas.microsoft.com/office/powerpoint/2010/main" val="154378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Calibri"/>
              <a:cs typeface="Calibri"/>
            </a:endParaRPr>
          </a:p>
          <a:p>
            <a:endParaRPr lang="en-US" dirty="0">
              <a:latin typeface="Calibri" panose="020F0502020204030204" pitchFamily="34" charset="0"/>
              <a:ea typeface="Calibri"/>
              <a:cs typeface="Calibri"/>
            </a:endParaRPr>
          </a:p>
          <a:p>
            <a:pPr marL="342900" indent="-342900">
              <a:buFont typeface="Calibri Light" panose="020F0302020204030204"/>
              <a:buAutoNum type="arabicParenR" startAt="3"/>
            </a:pPr>
            <a:endParaRPr lang="en-US" sz="1800" dirty="0">
              <a:latin typeface="Calibri" panose="020F0502020204030204" pitchFamily="34" charset="0"/>
              <a:ea typeface="TimesNewRomanPSMT"/>
            </a:endParaRP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6</a:t>
            </a:fld>
            <a:endParaRPr lang="en-US" dirty="0"/>
          </a:p>
        </p:txBody>
      </p:sp>
    </p:spTree>
    <p:extLst>
      <p:ext uri="{BB962C8B-B14F-4D97-AF65-F5344CB8AC3E}">
        <p14:creationId xmlns:p14="http://schemas.microsoft.com/office/powerpoint/2010/main" val="6609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27075"/>
            <a:ext cx="6427787" cy="3616325"/>
          </a:xfrm>
        </p:spPr>
      </p:sp>
      <p:sp>
        <p:nvSpPr>
          <p:cNvPr id="3" name="Notes Placeholder 2"/>
          <p:cNvSpPr>
            <a:spLocks noGrp="1"/>
          </p:cNvSpPr>
          <p:nvPr>
            <p:ph type="body" idx="1"/>
          </p:nvPr>
        </p:nvSpPr>
        <p:spPr/>
        <p:txBody>
          <a:bodyPr/>
          <a:lstStyle/>
          <a:p>
            <a:r>
              <a:rPr lang="en-US" sz="1100" b="0" dirty="0"/>
              <a:t>Most of the scientific studies are on tire crumb rubber infill.  This is still the most common infill for artificial turf fields due to cost and age of existing fields.  Not as much research on alternate infills.</a:t>
            </a:r>
          </a:p>
          <a:p>
            <a:r>
              <a:rPr lang="en-US" sz="1100" b="0" dirty="0"/>
              <a:t>Why is this a concern? Fields shed infill and weathered / degraded plastic blades.</a:t>
            </a:r>
          </a:p>
          <a:p>
            <a:r>
              <a:rPr lang="en-US" sz="1100" b="1" dirty="0"/>
              <a:t>These pictures show migration of infill and broken plastic blades off of a 10 year old artificial turf field – shedding tire crumb rubber and microplastics into the adjacent upland resource area – which is the 100’ buffer to Mill Brook in Arlington – and shows that these artificial turf field components deposit in perimeter drains and outside of the perimeter drainage system of the field</a:t>
            </a:r>
            <a:r>
              <a:rPr lang="en-US" sz="1100" dirty="0"/>
              <a:t>. December 2022</a:t>
            </a:r>
          </a:p>
          <a:p>
            <a:pPr marL="470962" indent="-235481" defTabSz="941923">
              <a:buClr>
                <a:srgbClr val="000000"/>
              </a:buClr>
              <a:buSzPts val="1400"/>
              <a:defRPr/>
            </a:pPr>
            <a:endParaRPr lang="en-US" dirty="0"/>
          </a:p>
          <a:p>
            <a:endParaRPr lang="en-US" dirty="0"/>
          </a:p>
        </p:txBody>
      </p:sp>
      <p:sp>
        <p:nvSpPr>
          <p:cNvPr id="4" name="Slide Number Placeholder 3"/>
          <p:cNvSpPr>
            <a:spLocks noGrp="1"/>
          </p:cNvSpPr>
          <p:nvPr>
            <p:ph type="sldNum" idx="12"/>
          </p:nvPr>
        </p:nvSpPr>
        <p:spPr/>
        <p:txBody>
          <a:bodyPr/>
          <a:lstStyle/>
          <a:p>
            <a:pPr defTabSz="941923">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1923">
                <a:buClr>
                  <a:srgbClr val="000000"/>
                </a:buClr>
                <a:buSzPts val="1200"/>
                <a:defRPr/>
              </a:pPr>
              <a:t>7</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6659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impacts from ATF runoff</a:t>
            </a:r>
          </a:p>
          <a:p>
            <a:r>
              <a:rPr lang="en-US" dirty="0"/>
              <a:t>Surface water runoff from an artificial turf field showed toxicity to aquatic organisms in CT DEP study – based on whole effluent (all of the surface water runoff components) toxicity and evidence of Zinc toxicity.</a:t>
            </a:r>
          </a:p>
          <a:p>
            <a:r>
              <a:rPr lang="en-US" dirty="0"/>
              <a:t>More recently in 2021 and 2022, the compound 6-ppd quinone, which is an oxidized form of the compound found in used tires, show direct toxicity to salmon and freshwater fish.</a:t>
            </a:r>
          </a:p>
        </p:txBody>
      </p:sp>
      <p:sp>
        <p:nvSpPr>
          <p:cNvPr id="4" name="Slide Number Placeholder 3"/>
          <p:cNvSpPr>
            <a:spLocks noGrp="1"/>
          </p:cNvSpPr>
          <p:nvPr>
            <p:ph type="sldNum" sz="quarter" idx="5"/>
          </p:nvPr>
        </p:nvSpPr>
        <p:spPr/>
        <p:txBody>
          <a:bodyPr/>
          <a:lstStyle/>
          <a:p>
            <a:fld id="{3E7F4074-4B79-4548-B02A-E719D78ECCA0}" type="slidenum">
              <a:rPr lang="en-US" smtClean="0"/>
              <a:t>8</a:t>
            </a:fld>
            <a:endParaRPr lang="en-US" dirty="0"/>
          </a:p>
        </p:txBody>
      </p:sp>
    </p:spTree>
    <p:extLst>
      <p:ext uri="{BB962C8B-B14F-4D97-AF65-F5344CB8AC3E}">
        <p14:creationId xmlns:p14="http://schemas.microsoft.com/office/powerpoint/2010/main" val="278723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Tian et al in 2021 first linked 6PPD-Q to fish kills – acute mortality to coho salmon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Subsequent peer-reviewed scientific papers reported acute toxicity of 6ppd-q to other fish and documented environmental occurrences.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1" kern="0" dirty="0">
                <a:effectLst/>
                <a:latin typeface="Calibri" panose="020F0502020204030204" pitchFamily="34" charset="0"/>
                <a:ea typeface="Times New Roman" panose="02020603050405020304" pitchFamily="18" charset="0"/>
                <a:cs typeface="Calibri" panose="020F0502020204030204" pitchFamily="34" charset="0"/>
              </a:rPr>
              <a:t>Acute Toxicity of the Tire Rubber-Derived Chemical 6PPD-quinone to Four Fishes of Commercial, Cultural, and Ecological Importance. </a:t>
            </a:r>
            <a:r>
              <a:rPr lang="en-US" sz="1800" kern="0" dirty="0">
                <a:solidFill>
                  <a:srgbClr val="555555"/>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solidFill>
                  <a:srgbClr val="3C61AA"/>
                </a:solidFill>
                <a:effectLst/>
                <a:latin typeface="Calibri" panose="020F0502020204030204" pitchFamily="34" charset="0"/>
                <a:ea typeface="Times New Roman" panose="02020603050405020304" pitchFamily="18" charset="0"/>
                <a:cs typeface="Calibri" panose="020F0502020204030204" pitchFamily="34" charset="0"/>
                <a:hlinkClick r:id="rId3"/>
              </a:rPr>
              <a:t>https://pubs.acs.org/doi/10.1021/acs.estlett.2c00050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7F4074-4B79-4548-B02A-E719D78ECCA0}" type="slidenum">
              <a:rPr lang="en-US" smtClean="0"/>
              <a:t>9</a:t>
            </a:fld>
            <a:endParaRPr lang="en-US" dirty="0"/>
          </a:p>
        </p:txBody>
      </p:sp>
    </p:spTree>
    <p:extLst>
      <p:ext uri="{BB962C8B-B14F-4D97-AF65-F5344CB8AC3E}">
        <p14:creationId xmlns:p14="http://schemas.microsoft.com/office/powerpoint/2010/main" val="252498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EA00-09FA-FD03-72CD-CEB0D9A8B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4B5744-06F6-490F-0D60-549F267CB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48D02-C6DD-C384-E192-057281705FE6}"/>
              </a:ext>
            </a:extLst>
          </p:cNvPr>
          <p:cNvSpPr>
            <a:spLocks noGrp="1"/>
          </p:cNvSpPr>
          <p:nvPr>
            <p:ph type="dt" sz="half" idx="10"/>
          </p:nvPr>
        </p:nvSpPr>
        <p:spPr/>
        <p:txBody>
          <a:bodyPr/>
          <a:lstStyle/>
          <a:p>
            <a:fld id="{0BAC422F-EE50-47E8-B98A-F480FC7FCDF7}" type="datetime1">
              <a:rPr lang="en-US" smtClean="0"/>
              <a:t>9/16/2024</a:t>
            </a:fld>
            <a:endParaRPr lang="en-US" dirty="0"/>
          </a:p>
        </p:txBody>
      </p:sp>
      <p:sp>
        <p:nvSpPr>
          <p:cNvPr id="5" name="Footer Placeholder 4">
            <a:extLst>
              <a:ext uri="{FF2B5EF4-FFF2-40B4-BE49-F238E27FC236}">
                <a16:creationId xmlns:a16="http://schemas.microsoft.com/office/drawing/2014/main" id="{56C83EB3-30F2-AF83-0CBB-3C943FB21F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1668D8-7008-1738-48DA-FA4C2D5A8516}"/>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357228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39FD-B6FC-7309-33D7-3B811D16B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6752BF-CBC0-94EA-0AC0-F1C63CC8F6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61BEE-E96E-C8E6-FC1B-AAE195CC151D}"/>
              </a:ext>
            </a:extLst>
          </p:cNvPr>
          <p:cNvSpPr>
            <a:spLocks noGrp="1"/>
          </p:cNvSpPr>
          <p:nvPr>
            <p:ph type="dt" sz="half" idx="10"/>
          </p:nvPr>
        </p:nvSpPr>
        <p:spPr/>
        <p:txBody>
          <a:bodyPr/>
          <a:lstStyle/>
          <a:p>
            <a:fld id="{9FF66BBD-E837-492D-9B8D-DCD471391EB8}" type="datetime1">
              <a:rPr lang="en-US" smtClean="0"/>
              <a:t>9/16/2024</a:t>
            </a:fld>
            <a:endParaRPr lang="en-US" dirty="0"/>
          </a:p>
        </p:txBody>
      </p:sp>
      <p:sp>
        <p:nvSpPr>
          <p:cNvPr id="5" name="Footer Placeholder 4">
            <a:extLst>
              <a:ext uri="{FF2B5EF4-FFF2-40B4-BE49-F238E27FC236}">
                <a16:creationId xmlns:a16="http://schemas.microsoft.com/office/drawing/2014/main" id="{818A45BC-1891-3FAA-77F6-7F41B5A06F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0312EA-7138-965D-F6D7-264851F3FF17}"/>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148783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81114-35AD-D0E9-08E4-AE0BBEA39A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A8090-AB16-471B-6FF0-CF8A2671A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8FC1-FC36-8D2C-0A02-C8E207942708}"/>
              </a:ext>
            </a:extLst>
          </p:cNvPr>
          <p:cNvSpPr>
            <a:spLocks noGrp="1"/>
          </p:cNvSpPr>
          <p:nvPr>
            <p:ph type="dt" sz="half" idx="10"/>
          </p:nvPr>
        </p:nvSpPr>
        <p:spPr/>
        <p:txBody>
          <a:bodyPr/>
          <a:lstStyle/>
          <a:p>
            <a:fld id="{B43072F6-7719-46AF-B341-865222CFA62F}" type="datetime1">
              <a:rPr lang="en-US" smtClean="0"/>
              <a:t>9/16/2024</a:t>
            </a:fld>
            <a:endParaRPr lang="en-US" dirty="0"/>
          </a:p>
        </p:txBody>
      </p:sp>
      <p:sp>
        <p:nvSpPr>
          <p:cNvPr id="5" name="Footer Placeholder 4">
            <a:extLst>
              <a:ext uri="{FF2B5EF4-FFF2-40B4-BE49-F238E27FC236}">
                <a16:creationId xmlns:a16="http://schemas.microsoft.com/office/drawing/2014/main" id="{2A27EE29-39E8-3C36-D5FA-62F981211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335BEC-5DE0-AB53-5A19-B18EB78EE097}"/>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414279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p:cSld name="Title, Text and Clip Art">
    <p:spTree>
      <p:nvGrpSpPr>
        <p:cNvPr id="1" name="Shape 57"/>
        <p:cNvGrpSpPr/>
        <p:nvPr/>
      </p:nvGrpSpPr>
      <p:grpSpPr>
        <a:xfrm>
          <a:off x="0" y="0"/>
          <a:ext cx="0" cy="0"/>
          <a:chOff x="0" y="0"/>
          <a:chExt cx="0" cy="0"/>
        </a:xfrm>
      </p:grpSpPr>
      <p:sp>
        <p:nvSpPr>
          <p:cNvPr id="58" name="Google Shape;58;p47"/>
          <p:cNvSpPr txBox="1">
            <a:spLocks noGrp="1"/>
          </p:cNvSpPr>
          <p:nvPr>
            <p:ph type="body" idx="1"/>
          </p:nvPr>
        </p:nvSpPr>
        <p:spPr>
          <a:xfrm>
            <a:off x="604205" y="1600200"/>
            <a:ext cx="5593395" cy="4800600"/>
          </a:xfrm>
          <a:prstGeom prst="rect">
            <a:avLst/>
          </a:prstGeom>
          <a:noFill/>
          <a:ln>
            <a:noFill/>
          </a:ln>
        </p:spPr>
        <p:txBody>
          <a:bodyPr spcFirstLastPara="1" wrap="square" lIns="91425" tIns="45700" rIns="91425" bIns="45700" anchor="t" anchorCtr="0">
            <a:noAutofit/>
          </a:bodyPr>
          <a:lstStyle>
            <a:lvl1pPr marL="548640" lvl="0" indent="-411480" algn="l">
              <a:spcBef>
                <a:spcPts val="432"/>
              </a:spcBef>
              <a:spcAft>
                <a:spcPts val="0"/>
              </a:spcAft>
              <a:buClr>
                <a:srgbClr val="344D8D"/>
              </a:buClr>
              <a:buSzPts val="1800"/>
              <a:buChar char="•"/>
              <a:defRPr/>
            </a:lvl1pPr>
            <a:lvl2pPr marL="1097280" lvl="1" indent="-411480" algn="l">
              <a:spcBef>
                <a:spcPts val="432"/>
              </a:spcBef>
              <a:spcAft>
                <a:spcPts val="0"/>
              </a:spcAft>
              <a:buClr>
                <a:schemeClr val="dk2"/>
              </a:buClr>
              <a:buSzPts val="1800"/>
              <a:buChar char="–"/>
              <a:defRPr/>
            </a:lvl2pPr>
            <a:lvl3pPr marL="1645920" lvl="2" indent="-411480" algn="l">
              <a:spcBef>
                <a:spcPts val="432"/>
              </a:spcBef>
              <a:spcAft>
                <a:spcPts val="0"/>
              </a:spcAft>
              <a:buClr>
                <a:srgbClr val="7F7F7F"/>
              </a:buClr>
              <a:buSzPts val="1800"/>
              <a:buChar char="•"/>
              <a:defRPr/>
            </a:lvl3pPr>
            <a:lvl4pPr marL="2194560" lvl="3" indent="-411480" algn="l">
              <a:spcBef>
                <a:spcPts val="432"/>
              </a:spcBef>
              <a:spcAft>
                <a:spcPts val="0"/>
              </a:spcAft>
              <a:buClr>
                <a:schemeClr val="dk1"/>
              </a:buClr>
              <a:buSzPts val="1800"/>
              <a:buChar char="–"/>
              <a:defRPr/>
            </a:lvl4pPr>
            <a:lvl5pPr marL="2743200" lvl="4" indent="-411480" algn="l">
              <a:spcBef>
                <a:spcPts val="432"/>
              </a:spcBef>
              <a:spcAft>
                <a:spcPts val="0"/>
              </a:spcAft>
              <a:buClr>
                <a:schemeClr val="dk2"/>
              </a:buClr>
              <a:buSzPts val="1800"/>
              <a:buChar char="»"/>
              <a:defRPr/>
            </a:lvl5pPr>
            <a:lvl6pPr marL="3291840" lvl="5" indent="-411480" algn="l">
              <a:spcBef>
                <a:spcPts val="432"/>
              </a:spcBef>
              <a:spcAft>
                <a:spcPts val="0"/>
              </a:spcAft>
              <a:buClr>
                <a:schemeClr val="dk1"/>
              </a:buClr>
              <a:buSzPts val="1800"/>
              <a:buChar char="•"/>
              <a:defRPr/>
            </a:lvl6pPr>
            <a:lvl7pPr marL="3840480" lvl="6" indent="-411480" algn="l">
              <a:spcBef>
                <a:spcPts val="432"/>
              </a:spcBef>
              <a:spcAft>
                <a:spcPts val="0"/>
              </a:spcAft>
              <a:buClr>
                <a:schemeClr val="dk1"/>
              </a:buClr>
              <a:buSzPts val="1800"/>
              <a:buChar char="•"/>
              <a:defRPr/>
            </a:lvl7pPr>
            <a:lvl8pPr marL="4389120" lvl="7" indent="-411480" algn="l">
              <a:spcBef>
                <a:spcPts val="432"/>
              </a:spcBef>
              <a:spcAft>
                <a:spcPts val="0"/>
              </a:spcAft>
              <a:buClr>
                <a:schemeClr val="dk1"/>
              </a:buClr>
              <a:buSzPts val="1800"/>
              <a:buChar char="•"/>
              <a:defRPr/>
            </a:lvl8pPr>
            <a:lvl9pPr marL="4937760" lvl="8" indent="-411480" algn="l">
              <a:spcBef>
                <a:spcPts val="432"/>
              </a:spcBef>
              <a:spcAft>
                <a:spcPts val="0"/>
              </a:spcAft>
              <a:buClr>
                <a:schemeClr val="dk1"/>
              </a:buClr>
              <a:buSzPts val="1800"/>
              <a:buChar char="•"/>
              <a:defRPr/>
            </a:lvl9pPr>
          </a:lstStyle>
          <a:p>
            <a:endParaRPr dirty="0"/>
          </a:p>
        </p:txBody>
      </p:sp>
      <p:sp>
        <p:nvSpPr>
          <p:cNvPr id="59" name="Google Shape;59;p47"/>
          <p:cNvSpPr>
            <a:spLocks noGrp="1"/>
          </p:cNvSpPr>
          <p:nvPr>
            <p:ph type="clipArt" idx="2" hasCustomPrompt="1"/>
          </p:nvPr>
        </p:nvSpPr>
        <p:spPr>
          <a:xfrm>
            <a:off x="6400800" y="1600200"/>
            <a:ext cx="5181600" cy="4800600"/>
          </a:xfrm>
          <a:prstGeom prst="rect">
            <a:avLst/>
          </a:prstGeom>
          <a:noFill/>
          <a:ln>
            <a:noFill/>
          </a:ln>
        </p:spPr>
        <p:txBody>
          <a:bodyPr spcFirstLastPara="1" wrap="square" lIns="91425" tIns="45700" rIns="91425" bIns="45700" anchor="t" anchorCtr="0">
            <a:noAutofit/>
          </a:bodyPr>
          <a:lstStyle>
            <a:lvl1pPr marR="0" lvl="0" algn="l" rtl="0">
              <a:spcBef>
                <a:spcPts val="576"/>
              </a:spcBef>
              <a:spcAft>
                <a:spcPts val="0"/>
              </a:spcAft>
              <a:buClr>
                <a:srgbClr val="344D8D"/>
              </a:buClr>
              <a:buSzPts val="2400"/>
              <a:buFont typeface="Arial"/>
              <a:buChar char="•"/>
              <a:defRPr sz="2880" b="0" i="0" u="none" strike="noStrike" cap="none">
                <a:solidFill>
                  <a:srgbClr val="344D8D"/>
                </a:solidFill>
                <a:latin typeface="Calibri"/>
                <a:ea typeface="Calibri"/>
                <a:cs typeface="Calibri"/>
                <a:sym typeface="Calibri"/>
              </a:defRPr>
            </a:lvl1pPr>
            <a:lvl2pPr marR="0" lvl="1" algn="l" rtl="0">
              <a:spcBef>
                <a:spcPts val="504"/>
              </a:spcBef>
              <a:spcAft>
                <a:spcPts val="0"/>
              </a:spcAft>
              <a:buClr>
                <a:schemeClr val="dk2"/>
              </a:buClr>
              <a:buSzPts val="2100"/>
              <a:buFont typeface="Arial"/>
              <a:buChar char="–"/>
              <a:defRPr sz="2520" b="0" i="0" u="none" strike="noStrike" cap="none">
                <a:solidFill>
                  <a:schemeClr val="dk2"/>
                </a:solidFill>
                <a:latin typeface="Calibri"/>
                <a:ea typeface="Calibri"/>
                <a:cs typeface="Calibri"/>
                <a:sym typeface="Calibri"/>
              </a:defRPr>
            </a:lvl2pPr>
            <a:lvl3pPr marR="0" lvl="2" algn="l" rtl="0">
              <a:spcBef>
                <a:spcPts val="432"/>
              </a:spcBef>
              <a:spcAft>
                <a:spcPts val="0"/>
              </a:spcAft>
              <a:buClr>
                <a:srgbClr val="7F7F7F"/>
              </a:buClr>
              <a:buSzPts val="1800"/>
              <a:buFont typeface="Arial"/>
              <a:buChar char="•"/>
              <a:defRPr sz="2160" b="0" i="0" u="none" strike="noStrike" cap="none">
                <a:solidFill>
                  <a:srgbClr val="7F7F7F"/>
                </a:solidFill>
                <a:latin typeface="Calibri"/>
                <a:ea typeface="Calibri"/>
                <a:cs typeface="Calibri"/>
                <a:sym typeface="Calibri"/>
              </a:defRPr>
            </a:lvl3pPr>
            <a:lvl4pPr marR="0" lvl="3" algn="l" rtl="0">
              <a:spcBef>
                <a:spcPts val="360"/>
              </a:spcBef>
              <a:spcAft>
                <a:spcPts val="0"/>
              </a:spcAft>
              <a:buClr>
                <a:schemeClr val="dk1"/>
              </a:buClr>
              <a:buSzPts val="15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2"/>
              </a:buClr>
              <a:buSzPts val="1500"/>
              <a:buFont typeface="Arial"/>
              <a:buChar char="»"/>
              <a:defRPr sz="1800" b="0" i="0" u="none" strike="noStrike" cap="none">
                <a:solidFill>
                  <a:schemeClr val="dk2"/>
                </a:solidFill>
                <a:latin typeface="Calibri"/>
                <a:ea typeface="Calibri"/>
                <a:cs typeface="Calibri"/>
                <a:sym typeface="Calibri"/>
              </a:defRPr>
            </a:lvl5pPr>
            <a:lvl6pPr marR="0" lvl="5" algn="l" rtl="0">
              <a:spcBef>
                <a:spcPts val="360"/>
              </a:spcBef>
              <a:spcAft>
                <a:spcPts val="0"/>
              </a:spcAft>
              <a:buClr>
                <a:schemeClr val="dk1"/>
              </a:buClr>
              <a:buSzPts val="1500"/>
              <a:buFont typeface="Arial"/>
              <a:buChar char="•"/>
              <a:defRPr sz="18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dk1"/>
              </a:buClr>
              <a:buSzPts val="1500"/>
              <a:buFont typeface="Arial"/>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dk1"/>
              </a:buClr>
              <a:buSzPts val="1500"/>
              <a:buFont typeface="Arial"/>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dk1"/>
              </a:buClr>
              <a:buSzPts val="1500"/>
              <a:buFont typeface="Arial"/>
              <a:buChar char="•"/>
              <a:defRPr sz="1800" b="0" i="0" u="none" strike="noStrike" cap="none">
                <a:solidFill>
                  <a:schemeClr val="dk1"/>
                </a:solidFill>
                <a:latin typeface="Calibri"/>
                <a:ea typeface="Calibri"/>
                <a:cs typeface="Calibri"/>
                <a:sym typeface="Calibri"/>
              </a:defRPr>
            </a:lvl9pPr>
          </a:lstStyle>
          <a:p>
            <a:r>
              <a:rPr lang="en-US" dirty="0"/>
              <a:t>Click icon to add image</a:t>
            </a:r>
            <a:endParaRPr dirty="0"/>
          </a:p>
        </p:txBody>
      </p:sp>
      <p:sp>
        <p:nvSpPr>
          <p:cNvPr id="60" name="Google Shape;60;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71251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D079-D360-FEA2-25F2-949C93960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81265-61E8-F8E3-6A4E-3CB411927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4C989-C103-6EC4-1527-539F7C1805C4}"/>
              </a:ext>
            </a:extLst>
          </p:cNvPr>
          <p:cNvSpPr>
            <a:spLocks noGrp="1"/>
          </p:cNvSpPr>
          <p:nvPr>
            <p:ph type="dt" sz="half" idx="10"/>
          </p:nvPr>
        </p:nvSpPr>
        <p:spPr/>
        <p:txBody>
          <a:bodyPr/>
          <a:lstStyle/>
          <a:p>
            <a:fld id="{136F1715-AE66-41E0-8D45-70CB28606C15}" type="datetime1">
              <a:rPr lang="en-US" smtClean="0"/>
              <a:t>9/16/2024</a:t>
            </a:fld>
            <a:endParaRPr lang="en-US" dirty="0"/>
          </a:p>
        </p:txBody>
      </p:sp>
      <p:sp>
        <p:nvSpPr>
          <p:cNvPr id="5" name="Footer Placeholder 4">
            <a:extLst>
              <a:ext uri="{FF2B5EF4-FFF2-40B4-BE49-F238E27FC236}">
                <a16:creationId xmlns:a16="http://schemas.microsoft.com/office/drawing/2014/main" id="{8005B56F-7983-4D53-62E3-5FE154C38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B8BCD4-2DBE-65C5-3021-F97278FB1161}"/>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267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FA8B-B05B-E9D2-1E46-EE894DA0B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B56382-6150-EF9F-99C0-53D4BF65D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BDE65-B791-7212-AED8-8296094A80DA}"/>
              </a:ext>
            </a:extLst>
          </p:cNvPr>
          <p:cNvSpPr>
            <a:spLocks noGrp="1"/>
          </p:cNvSpPr>
          <p:nvPr>
            <p:ph type="dt" sz="half" idx="10"/>
          </p:nvPr>
        </p:nvSpPr>
        <p:spPr/>
        <p:txBody>
          <a:bodyPr/>
          <a:lstStyle/>
          <a:p>
            <a:fld id="{F529E788-3014-48D3-8335-6C8669215092}" type="datetime1">
              <a:rPr lang="en-US" smtClean="0"/>
              <a:t>9/16/2024</a:t>
            </a:fld>
            <a:endParaRPr lang="en-US" dirty="0"/>
          </a:p>
        </p:txBody>
      </p:sp>
      <p:sp>
        <p:nvSpPr>
          <p:cNvPr id="5" name="Footer Placeholder 4">
            <a:extLst>
              <a:ext uri="{FF2B5EF4-FFF2-40B4-BE49-F238E27FC236}">
                <a16:creationId xmlns:a16="http://schemas.microsoft.com/office/drawing/2014/main" id="{82492657-BDC4-A8E7-401F-5320B0E5C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B60CC1-774C-C97C-9DDF-5801A537A83C}"/>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425818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B9F1-0AEC-3EB6-7943-3173ED63D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0616A-C9B4-322B-3EA2-0DB9C746C4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D2C5F-833C-C3AA-C7D6-CAE02B1B9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A0B9F-95F8-1014-1790-3DF6DE38E27F}"/>
              </a:ext>
            </a:extLst>
          </p:cNvPr>
          <p:cNvSpPr>
            <a:spLocks noGrp="1"/>
          </p:cNvSpPr>
          <p:nvPr>
            <p:ph type="dt" sz="half" idx="10"/>
          </p:nvPr>
        </p:nvSpPr>
        <p:spPr/>
        <p:txBody>
          <a:bodyPr/>
          <a:lstStyle/>
          <a:p>
            <a:fld id="{E0227AD0-5DDC-4E10-A470-FB30BC07EF3C}" type="datetime1">
              <a:rPr lang="en-US" smtClean="0"/>
              <a:t>9/16/2024</a:t>
            </a:fld>
            <a:endParaRPr lang="en-US" dirty="0"/>
          </a:p>
        </p:txBody>
      </p:sp>
      <p:sp>
        <p:nvSpPr>
          <p:cNvPr id="6" name="Footer Placeholder 5">
            <a:extLst>
              <a:ext uri="{FF2B5EF4-FFF2-40B4-BE49-F238E27FC236}">
                <a16:creationId xmlns:a16="http://schemas.microsoft.com/office/drawing/2014/main" id="{18609FA0-5321-0A24-05EE-A05964554F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BAC6DA-CF1A-9936-C0F4-405C261B6599}"/>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260529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E1F4-FF62-A82E-D566-E29331941A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8527C1-AED5-90B4-3C59-3A7D74B33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2C9FB-D58A-3C40-E526-96D1E1AF29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9FF7D-D46D-7C66-3CBE-1D483CA6D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FCB5C-248C-F3DA-2AFE-D90D4C2385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9EF43-E4F0-17AD-D82F-8704EB30FA1B}"/>
              </a:ext>
            </a:extLst>
          </p:cNvPr>
          <p:cNvSpPr>
            <a:spLocks noGrp="1"/>
          </p:cNvSpPr>
          <p:nvPr>
            <p:ph type="dt" sz="half" idx="10"/>
          </p:nvPr>
        </p:nvSpPr>
        <p:spPr/>
        <p:txBody>
          <a:bodyPr/>
          <a:lstStyle/>
          <a:p>
            <a:fld id="{DCF24EB0-4B77-44B1-B1A4-B238BE701906}" type="datetime1">
              <a:rPr lang="en-US" smtClean="0"/>
              <a:t>9/16/2024</a:t>
            </a:fld>
            <a:endParaRPr lang="en-US" dirty="0"/>
          </a:p>
        </p:txBody>
      </p:sp>
      <p:sp>
        <p:nvSpPr>
          <p:cNvPr id="8" name="Footer Placeholder 7">
            <a:extLst>
              <a:ext uri="{FF2B5EF4-FFF2-40B4-BE49-F238E27FC236}">
                <a16:creationId xmlns:a16="http://schemas.microsoft.com/office/drawing/2014/main" id="{1AAD3ACF-809A-200D-743D-1DC9484EC8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43E6808-6482-B1AE-7589-A8E69D6EE7E1}"/>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14989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E7D1-64F3-63A9-0407-370968A9B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80AA7-D36F-184F-E83E-3AF05D096939}"/>
              </a:ext>
            </a:extLst>
          </p:cNvPr>
          <p:cNvSpPr>
            <a:spLocks noGrp="1"/>
          </p:cNvSpPr>
          <p:nvPr>
            <p:ph type="dt" sz="half" idx="10"/>
          </p:nvPr>
        </p:nvSpPr>
        <p:spPr/>
        <p:txBody>
          <a:bodyPr/>
          <a:lstStyle/>
          <a:p>
            <a:fld id="{348F2C02-DE63-47A0-839B-C2DF692BAB73}" type="datetime1">
              <a:rPr lang="en-US" smtClean="0"/>
              <a:t>9/16/2024</a:t>
            </a:fld>
            <a:endParaRPr lang="en-US" dirty="0"/>
          </a:p>
        </p:txBody>
      </p:sp>
      <p:sp>
        <p:nvSpPr>
          <p:cNvPr id="4" name="Footer Placeholder 3">
            <a:extLst>
              <a:ext uri="{FF2B5EF4-FFF2-40B4-BE49-F238E27FC236}">
                <a16:creationId xmlns:a16="http://schemas.microsoft.com/office/drawing/2014/main" id="{0A79D47A-5263-7602-F5EF-C8DF195BF7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CFCDF4-FF31-9DEE-4CEC-C779C3CD40D1}"/>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53573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463B3-728D-BE15-2E00-87C6A71D161E}"/>
              </a:ext>
            </a:extLst>
          </p:cNvPr>
          <p:cNvSpPr>
            <a:spLocks noGrp="1"/>
          </p:cNvSpPr>
          <p:nvPr>
            <p:ph type="dt" sz="half" idx="10"/>
          </p:nvPr>
        </p:nvSpPr>
        <p:spPr/>
        <p:txBody>
          <a:bodyPr/>
          <a:lstStyle/>
          <a:p>
            <a:fld id="{F529F521-29F8-45A5-B4B6-487F1D292C92}" type="datetime1">
              <a:rPr lang="en-US" smtClean="0"/>
              <a:t>9/16/2024</a:t>
            </a:fld>
            <a:endParaRPr lang="en-US" dirty="0"/>
          </a:p>
        </p:txBody>
      </p:sp>
      <p:sp>
        <p:nvSpPr>
          <p:cNvPr id="3" name="Footer Placeholder 2">
            <a:extLst>
              <a:ext uri="{FF2B5EF4-FFF2-40B4-BE49-F238E27FC236}">
                <a16:creationId xmlns:a16="http://schemas.microsoft.com/office/drawing/2014/main" id="{30421670-6B66-DFE8-4CB4-EE443AB13C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7410F9-26F9-467F-52AF-CF38E8EBDB6C}"/>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330326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5A3C-3B5F-AD54-6C51-A53B5EE61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5087A-CB1E-7FAF-7669-63DCD14A8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BEA2D-190F-B371-163A-7D538A7DC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82525-EED6-09F3-4036-7E3D45179849}"/>
              </a:ext>
            </a:extLst>
          </p:cNvPr>
          <p:cNvSpPr>
            <a:spLocks noGrp="1"/>
          </p:cNvSpPr>
          <p:nvPr>
            <p:ph type="dt" sz="half" idx="10"/>
          </p:nvPr>
        </p:nvSpPr>
        <p:spPr/>
        <p:txBody>
          <a:bodyPr/>
          <a:lstStyle/>
          <a:p>
            <a:fld id="{B207CB0C-53F2-42CC-AD0C-79396B49ED4F}" type="datetime1">
              <a:rPr lang="en-US" smtClean="0"/>
              <a:t>9/16/2024</a:t>
            </a:fld>
            <a:endParaRPr lang="en-US" dirty="0"/>
          </a:p>
        </p:txBody>
      </p:sp>
      <p:sp>
        <p:nvSpPr>
          <p:cNvPr id="6" name="Footer Placeholder 5">
            <a:extLst>
              <a:ext uri="{FF2B5EF4-FFF2-40B4-BE49-F238E27FC236}">
                <a16:creationId xmlns:a16="http://schemas.microsoft.com/office/drawing/2014/main" id="{D5213753-CB3F-035F-3543-9B456091F4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55BEFA-D123-FCF4-09AC-73336BE5A667}"/>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129374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D0B8-B918-B438-C910-351BE4B5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6CDB4-FCFB-1846-5E87-5D72B19FA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BE212D-D010-795F-1F49-5877EEC92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CFDF9-F864-0290-3F9C-10B6DCA4DEF4}"/>
              </a:ext>
            </a:extLst>
          </p:cNvPr>
          <p:cNvSpPr>
            <a:spLocks noGrp="1"/>
          </p:cNvSpPr>
          <p:nvPr>
            <p:ph type="dt" sz="half" idx="10"/>
          </p:nvPr>
        </p:nvSpPr>
        <p:spPr/>
        <p:txBody>
          <a:bodyPr/>
          <a:lstStyle/>
          <a:p>
            <a:fld id="{F7708464-A26F-439D-BA34-89F4298C63F7}" type="datetime1">
              <a:rPr lang="en-US" smtClean="0"/>
              <a:t>9/16/2024</a:t>
            </a:fld>
            <a:endParaRPr lang="en-US" dirty="0"/>
          </a:p>
        </p:txBody>
      </p:sp>
      <p:sp>
        <p:nvSpPr>
          <p:cNvPr id="6" name="Footer Placeholder 5">
            <a:extLst>
              <a:ext uri="{FF2B5EF4-FFF2-40B4-BE49-F238E27FC236}">
                <a16:creationId xmlns:a16="http://schemas.microsoft.com/office/drawing/2014/main" id="{980A0094-FCCD-C67B-EBDA-29149C84BF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B6A371-9886-0E70-280F-78FC45DC60E2}"/>
              </a:ext>
            </a:extLst>
          </p:cNvPr>
          <p:cNvSpPr>
            <a:spLocks noGrp="1"/>
          </p:cNvSpPr>
          <p:nvPr>
            <p:ph type="sldNum" sz="quarter" idx="12"/>
          </p:nvPr>
        </p:nvSpPr>
        <p:spPr/>
        <p:txBody>
          <a:bodyPr/>
          <a:lstStyle/>
          <a:p>
            <a:fld id="{4BDE5A22-FC09-4E8D-9B66-08862BD422BE}" type="slidenum">
              <a:rPr lang="en-US" smtClean="0"/>
              <a:t>‹#›</a:t>
            </a:fld>
            <a:endParaRPr lang="en-US" dirty="0"/>
          </a:p>
        </p:txBody>
      </p:sp>
    </p:spTree>
    <p:extLst>
      <p:ext uri="{BB962C8B-B14F-4D97-AF65-F5344CB8AC3E}">
        <p14:creationId xmlns:p14="http://schemas.microsoft.com/office/powerpoint/2010/main" val="290564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D2346-6674-06C7-0EF6-F99451EE5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DDBC0-655D-6609-4669-87FBCF2FA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5DD9A-5CFF-5AF3-013F-603CF379C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54832-9C38-4B9A-A810-06D818535777}" type="datetime1">
              <a:rPr lang="en-US" smtClean="0"/>
              <a:t>9/16/2024</a:t>
            </a:fld>
            <a:endParaRPr lang="en-US" dirty="0"/>
          </a:p>
        </p:txBody>
      </p:sp>
      <p:sp>
        <p:nvSpPr>
          <p:cNvPr id="5" name="Footer Placeholder 4">
            <a:extLst>
              <a:ext uri="{FF2B5EF4-FFF2-40B4-BE49-F238E27FC236}">
                <a16:creationId xmlns:a16="http://schemas.microsoft.com/office/drawing/2014/main" id="{C82F4B52-5E21-E696-E556-CBFCD1AEC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D33682-2ADA-49CB-277A-A478C3F1B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E5A22-FC09-4E8D-9B66-08862BD422BE}" type="slidenum">
              <a:rPr lang="en-US" smtClean="0"/>
              <a:t>‹#›</a:t>
            </a:fld>
            <a:endParaRPr lang="en-US" dirty="0"/>
          </a:p>
        </p:txBody>
      </p:sp>
    </p:spTree>
    <p:extLst>
      <p:ext uri="{BB962C8B-B14F-4D97-AF65-F5344CB8AC3E}">
        <p14:creationId xmlns:p14="http://schemas.microsoft.com/office/powerpoint/2010/main" val="370084134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gister.gov/documents/2024/06/13/2024-13009/acute-aquatic-life-screening-values-for-6ppd-and-6ppd-quinone-in-freshwate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rwa.org/artificial-tur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ec.alaska.gov/water/wastewater/stormwater/resources/guid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lingtonma.gov/home/showpublisheddocument/69732/6384948363165300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app=desktop&amp;v=E3FEO7vmu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ml.edu/docs/PFAS-in-turf-Test-methods-July%202024_tcm18-385224.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burrillville.org/sites/g/files/vyhlif2886/f/uploads/doh_dem_letter_with_response_from_trc_1.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60FA-0ACE-0D61-5B71-8BD303726AE1}"/>
              </a:ext>
            </a:extLst>
          </p:cNvPr>
          <p:cNvSpPr>
            <a:spLocks noGrp="1"/>
          </p:cNvSpPr>
          <p:nvPr>
            <p:ph type="ctrTitle"/>
          </p:nvPr>
        </p:nvSpPr>
        <p:spPr>
          <a:xfrm>
            <a:off x="1524000" y="711546"/>
            <a:ext cx="9144000" cy="2387600"/>
          </a:xfrm>
        </p:spPr>
        <p:txBody>
          <a:bodyPr>
            <a:normAutofit/>
          </a:bodyPr>
          <a:lstStyle/>
          <a:p>
            <a:r>
              <a:rPr lang="en-US" b="1" dirty="0"/>
              <a:t>Environmental Impacts of Artificial Turf Fields</a:t>
            </a:r>
          </a:p>
        </p:txBody>
      </p:sp>
      <p:sp>
        <p:nvSpPr>
          <p:cNvPr id="3" name="Subtitle 2">
            <a:extLst>
              <a:ext uri="{FF2B5EF4-FFF2-40B4-BE49-F238E27FC236}">
                <a16:creationId xmlns:a16="http://schemas.microsoft.com/office/drawing/2014/main" id="{FEF2B55A-DEC0-F492-767D-507C3E01F4EB}"/>
              </a:ext>
            </a:extLst>
          </p:cNvPr>
          <p:cNvSpPr>
            <a:spLocks noGrp="1"/>
          </p:cNvSpPr>
          <p:nvPr>
            <p:ph type="subTitle" idx="1"/>
          </p:nvPr>
        </p:nvSpPr>
        <p:spPr>
          <a:xfrm>
            <a:off x="1524000" y="3602038"/>
            <a:ext cx="9144000" cy="2387600"/>
          </a:xfrm>
        </p:spPr>
        <p:txBody>
          <a:bodyPr>
            <a:normAutofit fontScale="92500" lnSpcReduction="20000"/>
          </a:bodyPr>
          <a:lstStyle/>
          <a:p>
            <a:r>
              <a:rPr lang="en-US" sz="4000" dirty="0"/>
              <a:t>CHE - Alaska</a:t>
            </a:r>
            <a:endParaRPr lang="en-US" sz="3200" dirty="0"/>
          </a:p>
          <a:p>
            <a:r>
              <a:rPr lang="en-US" sz="3200" i="1" dirty="0"/>
              <a:t>September 18, 2024</a:t>
            </a:r>
          </a:p>
          <a:p>
            <a:endParaRPr lang="en-US" sz="1000" i="1" dirty="0"/>
          </a:p>
          <a:p>
            <a:r>
              <a:rPr lang="en-US" sz="2800" dirty="0"/>
              <a:t>Susan D. Chapnick, M.S.</a:t>
            </a:r>
          </a:p>
          <a:p>
            <a:r>
              <a:rPr lang="en-US" sz="2800" dirty="0"/>
              <a:t>President &amp; Principal Scientist, NEH, Inc. </a:t>
            </a:r>
          </a:p>
          <a:p>
            <a:r>
              <a:rPr lang="en-US" sz="2800" dirty="0"/>
              <a:t>Arlington, MA Conservation Commissioner</a:t>
            </a:r>
          </a:p>
          <a:p>
            <a:endParaRPr lang="en-US" dirty="0"/>
          </a:p>
        </p:txBody>
      </p:sp>
    </p:spTree>
    <p:extLst>
      <p:ext uri="{BB962C8B-B14F-4D97-AF65-F5344CB8AC3E}">
        <p14:creationId xmlns:p14="http://schemas.microsoft.com/office/powerpoint/2010/main" val="370594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848139" y="1155608"/>
            <a:ext cx="10816820" cy="5702392"/>
          </a:xfrm>
        </p:spPr>
        <p:txBody>
          <a:bodyPr/>
          <a:lstStyle/>
          <a:p>
            <a:pPr>
              <a:lnSpc>
                <a:spcPct val="100000"/>
              </a:lnSpc>
              <a:spcBef>
                <a:spcPts val="0"/>
              </a:spcBef>
              <a:spcAft>
                <a:spcPts val="1800"/>
              </a:spcAft>
            </a:pPr>
            <a:r>
              <a:rPr lang="en-US" sz="3200" dirty="0"/>
              <a:t>EPA Acute Freshwater Aquatic Life Screening Values</a:t>
            </a:r>
          </a:p>
          <a:p>
            <a:pPr lvl="1">
              <a:lnSpc>
                <a:spcPct val="100000"/>
              </a:lnSpc>
              <a:spcBef>
                <a:spcPts val="0"/>
              </a:spcBef>
              <a:spcAft>
                <a:spcPts val="1800"/>
              </a:spcAft>
            </a:pPr>
            <a:r>
              <a:rPr lang="en-US" sz="2800" dirty="0"/>
              <a:t>Federal Register, June 2024</a:t>
            </a:r>
          </a:p>
          <a:p>
            <a:pPr>
              <a:spcBef>
                <a:spcPts val="0"/>
              </a:spcBef>
              <a:spcAft>
                <a:spcPts val="1800"/>
              </a:spcAft>
              <a:buFont typeface="Wingdings" panose="05000000000000000000" pitchFamily="2" charset="2"/>
              <a:buChar char="§"/>
            </a:pPr>
            <a:endParaRPr lang="en-US" dirty="0"/>
          </a:p>
          <a:p>
            <a:pPr>
              <a:spcBef>
                <a:spcPts val="0"/>
              </a:spcBef>
              <a:spcAft>
                <a:spcPts val="1800"/>
              </a:spcAft>
              <a:buFont typeface="Wingdings" panose="05000000000000000000" pitchFamily="2" charset="2"/>
              <a:buChar char="§"/>
            </a:pPr>
            <a:endParaRPr lang="en-US" sz="2800" dirty="0"/>
          </a:p>
          <a:p>
            <a:pPr>
              <a:spcBef>
                <a:spcPts val="0"/>
              </a:spcBef>
              <a:spcAft>
                <a:spcPts val="1800"/>
              </a:spcAft>
              <a:buFont typeface="Wingdings" panose="05000000000000000000" pitchFamily="2" charset="2"/>
              <a:buChar char="§"/>
            </a:pPr>
            <a:endParaRPr lang="en-US" dirty="0"/>
          </a:p>
          <a:p>
            <a:pPr>
              <a:spcBef>
                <a:spcPts val="0"/>
              </a:spcBef>
              <a:spcAft>
                <a:spcPts val="1800"/>
              </a:spcAft>
              <a:buFont typeface="Wingdings" panose="05000000000000000000" pitchFamily="2" charset="2"/>
              <a:buChar char="§"/>
            </a:pPr>
            <a:endParaRPr lang="en-US" dirty="0"/>
          </a:p>
          <a:p>
            <a:pPr marL="137160" indent="0">
              <a:spcBef>
                <a:spcPts val="0"/>
              </a:spcBef>
              <a:spcAft>
                <a:spcPts val="1800"/>
              </a:spcAft>
              <a:buNone/>
            </a:pPr>
            <a:r>
              <a:rPr lang="en-US" sz="2000" i="1" kern="100" dirty="0">
                <a:latin typeface="Calibri" panose="020F0502020204030204" pitchFamily="34" charset="0"/>
                <a:cs typeface="Times New Roman" panose="02020603050405020304" pitchFamily="18" charset="0"/>
              </a:rPr>
              <a:t> </a:t>
            </a:r>
            <a:r>
              <a:rPr lang="en-US" sz="2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https://www.federalregister.gov/documents/2024/06/13/2024-13009/acute-aquatic-life-screening-values-for-6ppd-and-6ppd-quinone-in-freshwater</a:t>
            </a:r>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800"/>
              </a:spcAft>
              <a:buFont typeface="Wingdings" panose="05000000000000000000" pitchFamily="2" charset="2"/>
              <a:buChar char="§"/>
            </a:pPr>
            <a:r>
              <a:rPr lang="en-US" sz="2800" dirty="0"/>
              <a:t>Runoff: Artificial Turf pitch with tire crumb rubber infill = </a:t>
            </a:r>
            <a:r>
              <a:rPr lang="en-US" sz="2800" dirty="0">
                <a:solidFill>
                  <a:srgbClr val="FF0000"/>
                </a:solidFill>
              </a:rPr>
              <a:t>159 ng/L </a:t>
            </a:r>
            <a:r>
              <a:rPr lang="en-US" sz="2000" dirty="0"/>
              <a:t>[</a:t>
            </a:r>
            <a:r>
              <a:rPr lang="en-US" sz="2000" dirty="0" err="1"/>
              <a:t>Kryuchkov</a:t>
            </a:r>
            <a:r>
              <a:rPr lang="en-US" sz="2000" dirty="0"/>
              <a:t> et al. (2023). Presence of 6PPD-quinone in runoff water samples from Norway using a new LC-MS/MS Method. </a:t>
            </a:r>
            <a:r>
              <a:rPr lang="en-US" sz="2000" i="1" dirty="0"/>
              <a:t>Front. Environ. Chem. </a:t>
            </a:r>
            <a:r>
              <a:rPr lang="en-US" sz="2000" dirty="0"/>
              <a:t>4:1194664] </a:t>
            </a:r>
          </a:p>
          <a:p>
            <a:pPr>
              <a:spcBef>
                <a:spcPts val="0"/>
              </a:spcBef>
              <a:spcAft>
                <a:spcPts val="1800"/>
              </a:spcAft>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255295" y="417443"/>
            <a:ext cx="11330151" cy="766916"/>
          </a:xfrm>
        </p:spPr>
        <p:txBody>
          <a:bodyPr/>
          <a:lstStyle/>
          <a:p>
            <a:pPr algn="ctr"/>
            <a:r>
              <a:rPr lang="en-US" sz="4000" b="1" dirty="0"/>
              <a:t>Chemical Concerns – 6PPD-Quinone </a:t>
            </a:r>
            <a:br>
              <a:rPr lang="en-US" sz="4000" b="1" dirty="0"/>
            </a:br>
            <a:endParaRPr lang="en-US" sz="4000" b="1" dirty="0">
              <a:solidFill>
                <a:srgbClr val="FF0000"/>
              </a:solidFill>
            </a:endParaRPr>
          </a:p>
        </p:txBody>
      </p:sp>
      <p:graphicFrame>
        <p:nvGraphicFramePr>
          <p:cNvPr id="3" name="Table 2">
            <a:extLst>
              <a:ext uri="{FF2B5EF4-FFF2-40B4-BE49-F238E27FC236}">
                <a16:creationId xmlns:a16="http://schemas.microsoft.com/office/drawing/2014/main" id="{E3BC680D-659A-B737-BA64-FE6D14645E42}"/>
              </a:ext>
            </a:extLst>
          </p:cNvPr>
          <p:cNvGraphicFramePr>
            <a:graphicFrameLocks noGrp="1"/>
          </p:cNvGraphicFramePr>
          <p:nvPr>
            <p:extLst>
              <p:ext uri="{D42A27DB-BD31-4B8C-83A1-F6EECF244321}">
                <p14:modId xmlns:p14="http://schemas.microsoft.com/office/powerpoint/2010/main" val="2828938331"/>
              </p:ext>
            </p:extLst>
          </p:nvPr>
        </p:nvGraphicFramePr>
        <p:xfrm>
          <a:off x="1472380" y="2492477"/>
          <a:ext cx="9264447" cy="2477730"/>
        </p:xfrm>
        <a:graphic>
          <a:graphicData uri="http://schemas.openxmlformats.org/drawingml/2006/table">
            <a:tbl>
              <a:tblPr firstRow="1" bandRow="1">
                <a:tableStyleId>{5C22544A-7EE6-4342-B048-85BDC9FD1C3A}</a:tableStyleId>
              </a:tblPr>
              <a:tblGrid>
                <a:gridCol w="3088149">
                  <a:extLst>
                    <a:ext uri="{9D8B030D-6E8A-4147-A177-3AD203B41FA5}">
                      <a16:colId xmlns:a16="http://schemas.microsoft.com/office/drawing/2014/main" val="4103821814"/>
                    </a:ext>
                  </a:extLst>
                </a:gridCol>
                <a:gridCol w="3088149">
                  <a:extLst>
                    <a:ext uri="{9D8B030D-6E8A-4147-A177-3AD203B41FA5}">
                      <a16:colId xmlns:a16="http://schemas.microsoft.com/office/drawing/2014/main" val="1431658576"/>
                    </a:ext>
                  </a:extLst>
                </a:gridCol>
                <a:gridCol w="3088149">
                  <a:extLst>
                    <a:ext uri="{9D8B030D-6E8A-4147-A177-3AD203B41FA5}">
                      <a16:colId xmlns:a16="http://schemas.microsoft.com/office/drawing/2014/main" val="1147187402"/>
                    </a:ext>
                  </a:extLst>
                </a:gridCol>
              </a:tblGrid>
              <a:tr h="613047">
                <a:tc>
                  <a:txBody>
                    <a:bodyPr/>
                    <a:lstStyle/>
                    <a:p>
                      <a:r>
                        <a:rPr lang="en-US" dirty="0"/>
                        <a:t>Acute Freshwater Aquatic</a:t>
                      </a:r>
                    </a:p>
                  </a:txBody>
                  <a:tcPr/>
                </a:tc>
                <a:tc>
                  <a:txBody>
                    <a:bodyPr/>
                    <a:lstStyle/>
                    <a:p>
                      <a:r>
                        <a:rPr lang="en-US" dirty="0"/>
                        <a:t>6PPD</a:t>
                      </a:r>
                    </a:p>
                  </a:txBody>
                  <a:tcPr/>
                </a:tc>
                <a:tc>
                  <a:txBody>
                    <a:bodyPr/>
                    <a:lstStyle/>
                    <a:p>
                      <a:r>
                        <a:rPr lang="en-US" dirty="0"/>
                        <a:t>6PPD-Quinone</a:t>
                      </a:r>
                    </a:p>
                  </a:txBody>
                  <a:tcPr/>
                </a:tc>
                <a:extLst>
                  <a:ext uri="{0D108BD9-81ED-4DB2-BD59-A6C34878D82A}">
                    <a16:rowId xmlns:a16="http://schemas.microsoft.com/office/drawing/2014/main" val="2081896771"/>
                  </a:ext>
                </a:extLst>
              </a:tr>
              <a:tr h="621561">
                <a:tc>
                  <a:txBody>
                    <a:bodyPr/>
                    <a:lstStyle/>
                    <a:p>
                      <a:r>
                        <a:rPr lang="en-US" dirty="0"/>
                        <a:t>Screening Values</a:t>
                      </a:r>
                    </a:p>
                  </a:txBody>
                  <a:tcPr/>
                </a:tc>
                <a:tc>
                  <a:txBody>
                    <a:bodyPr/>
                    <a:lstStyle/>
                    <a:p>
                      <a:r>
                        <a:rPr lang="en-US" dirty="0"/>
                        <a:t>8,900 ng/L (ppt)</a:t>
                      </a:r>
                    </a:p>
                  </a:txBody>
                  <a:tcPr/>
                </a:tc>
                <a:tc>
                  <a:txBody>
                    <a:bodyPr/>
                    <a:lstStyle/>
                    <a:p>
                      <a:r>
                        <a:rPr lang="en-US" b="1" dirty="0">
                          <a:solidFill>
                            <a:srgbClr val="FF0000"/>
                          </a:solidFill>
                        </a:rPr>
                        <a:t>11 ng/L </a:t>
                      </a:r>
                      <a:r>
                        <a:rPr lang="en-US" dirty="0"/>
                        <a:t>(ppt)</a:t>
                      </a:r>
                    </a:p>
                  </a:txBody>
                  <a:tcPr/>
                </a:tc>
                <a:extLst>
                  <a:ext uri="{0D108BD9-81ED-4DB2-BD59-A6C34878D82A}">
                    <a16:rowId xmlns:a16="http://schemas.microsoft.com/office/drawing/2014/main" val="3831140429"/>
                  </a:ext>
                </a:extLst>
              </a:tr>
              <a:tr h="621561">
                <a:tc>
                  <a:txBody>
                    <a:bodyPr/>
                    <a:lstStyle/>
                    <a:p>
                      <a:r>
                        <a:rPr lang="en-US" dirty="0"/>
                        <a:t>Duration</a:t>
                      </a:r>
                    </a:p>
                  </a:txBody>
                  <a:tcPr/>
                </a:tc>
                <a:tc>
                  <a:txBody>
                    <a:bodyPr/>
                    <a:lstStyle/>
                    <a:p>
                      <a:r>
                        <a:rPr lang="en-US" dirty="0"/>
                        <a:t>1h</a:t>
                      </a:r>
                    </a:p>
                  </a:txBody>
                  <a:tcPr/>
                </a:tc>
                <a:tc>
                  <a:txBody>
                    <a:bodyPr/>
                    <a:lstStyle/>
                    <a:p>
                      <a:r>
                        <a:rPr lang="en-US" dirty="0"/>
                        <a:t>1h</a:t>
                      </a:r>
                    </a:p>
                  </a:txBody>
                  <a:tcPr/>
                </a:tc>
                <a:extLst>
                  <a:ext uri="{0D108BD9-81ED-4DB2-BD59-A6C34878D82A}">
                    <a16:rowId xmlns:a16="http://schemas.microsoft.com/office/drawing/2014/main" val="3849760535"/>
                  </a:ext>
                </a:extLst>
              </a:tr>
              <a:tr h="621561">
                <a:tc>
                  <a:txBody>
                    <a:bodyPr/>
                    <a:lstStyle/>
                    <a:p>
                      <a:r>
                        <a:rPr lang="en-US" dirty="0"/>
                        <a:t>Frequency</a:t>
                      </a:r>
                    </a:p>
                  </a:txBody>
                  <a:tcPr/>
                </a:tc>
                <a:tc gridSpan="2">
                  <a:txBody>
                    <a:bodyPr/>
                    <a:lstStyle/>
                    <a:p>
                      <a:r>
                        <a:rPr lang="en-US" dirty="0"/>
                        <a:t>Not to be exceeded more than once in 3 years</a:t>
                      </a:r>
                    </a:p>
                  </a:txBody>
                  <a:tcPr/>
                </a:tc>
                <a:tc hMerge="1">
                  <a:txBody>
                    <a:bodyPr/>
                    <a:lstStyle/>
                    <a:p>
                      <a:endParaRPr lang="en-US" dirty="0"/>
                    </a:p>
                  </a:txBody>
                  <a:tcPr/>
                </a:tc>
                <a:extLst>
                  <a:ext uri="{0D108BD9-81ED-4DB2-BD59-A6C34878D82A}">
                    <a16:rowId xmlns:a16="http://schemas.microsoft.com/office/drawing/2014/main" val="3654039687"/>
                  </a:ext>
                </a:extLst>
              </a:tr>
            </a:tbl>
          </a:graphicData>
        </a:graphic>
      </p:graphicFrame>
    </p:spTree>
    <p:extLst>
      <p:ext uri="{BB962C8B-B14F-4D97-AF65-F5344CB8AC3E}">
        <p14:creationId xmlns:p14="http://schemas.microsoft.com/office/powerpoint/2010/main" val="298935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C8B121-FD23-2A4C-2AE1-25F96FE7B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26" y="314739"/>
            <a:ext cx="5656541" cy="6228522"/>
          </a:xfrm>
          <a:prstGeom prst="rect">
            <a:avLst/>
          </a:prstGeom>
        </p:spPr>
      </p:pic>
      <p:sp>
        <p:nvSpPr>
          <p:cNvPr id="4" name="TextBox 3">
            <a:extLst>
              <a:ext uri="{FF2B5EF4-FFF2-40B4-BE49-F238E27FC236}">
                <a16:creationId xmlns:a16="http://schemas.microsoft.com/office/drawing/2014/main" id="{1ABD94B9-CDA2-05A7-5FA3-96B278278899}"/>
              </a:ext>
            </a:extLst>
          </p:cNvPr>
          <p:cNvSpPr txBox="1"/>
          <p:nvPr/>
        </p:nvSpPr>
        <p:spPr>
          <a:xfrm>
            <a:off x="291549" y="314739"/>
            <a:ext cx="4306956" cy="707886"/>
          </a:xfrm>
          <a:prstGeom prst="rect">
            <a:avLst/>
          </a:prstGeom>
          <a:noFill/>
        </p:spPr>
        <p:txBody>
          <a:bodyPr wrap="square" rtlCol="0">
            <a:spAutoFit/>
          </a:bodyPr>
          <a:lstStyle/>
          <a:p>
            <a:pPr algn="ctr"/>
            <a:r>
              <a:rPr lang="en-US" sz="4000" b="1" dirty="0"/>
              <a:t>Heat</a:t>
            </a:r>
          </a:p>
        </p:txBody>
      </p:sp>
      <p:sp>
        <p:nvSpPr>
          <p:cNvPr id="5" name="TextBox 4">
            <a:extLst>
              <a:ext uri="{FF2B5EF4-FFF2-40B4-BE49-F238E27FC236}">
                <a16:creationId xmlns:a16="http://schemas.microsoft.com/office/drawing/2014/main" id="{AB816A27-C456-D23A-0963-EF6FE5A3056F}"/>
              </a:ext>
            </a:extLst>
          </p:cNvPr>
          <p:cNvSpPr txBox="1"/>
          <p:nvPr/>
        </p:nvSpPr>
        <p:spPr>
          <a:xfrm>
            <a:off x="159028" y="1843950"/>
            <a:ext cx="4571998" cy="3170099"/>
          </a:xfrm>
          <a:prstGeom prst="rect">
            <a:avLst/>
          </a:prstGeom>
          <a:noFill/>
        </p:spPr>
        <p:txBody>
          <a:bodyPr wrap="square" rtlCol="0">
            <a:spAutoFit/>
          </a:bodyPr>
          <a:lstStyle/>
          <a:p>
            <a:r>
              <a:rPr lang="en-US" sz="3200" dirty="0"/>
              <a:t>Alaska Stormwater Guide</a:t>
            </a:r>
          </a:p>
          <a:p>
            <a:r>
              <a:rPr lang="en-US" sz="2800" i="1" dirty="0">
                <a:solidFill>
                  <a:srgbClr val="FF0000"/>
                </a:solidFill>
              </a:rPr>
              <a:t>Warm water runoff from impervious surfaces are harmful to salmon and other cold water species.</a:t>
            </a:r>
          </a:p>
          <a:p>
            <a:endParaRPr lang="en-US" sz="2800" dirty="0"/>
          </a:p>
          <a:p>
            <a:pPr algn="ctr"/>
            <a:endParaRPr lang="en-US" sz="2800" dirty="0"/>
          </a:p>
        </p:txBody>
      </p:sp>
      <p:sp>
        <p:nvSpPr>
          <p:cNvPr id="2" name="TextBox 1">
            <a:extLst>
              <a:ext uri="{FF2B5EF4-FFF2-40B4-BE49-F238E27FC236}">
                <a16:creationId xmlns:a16="http://schemas.microsoft.com/office/drawing/2014/main" id="{713F948D-50B5-8846-2A7A-1A20C4FB8B03}"/>
              </a:ext>
            </a:extLst>
          </p:cNvPr>
          <p:cNvSpPr txBox="1"/>
          <p:nvPr/>
        </p:nvSpPr>
        <p:spPr>
          <a:xfrm>
            <a:off x="7671870" y="4584700"/>
            <a:ext cx="1295400" cy="523220"/>
          </a:xfrm>
          <a:prstGeom prst="rect">
            <a:avLst/>
          </a:prstGeom>
          <a:noFill/>
        </p:spPr>
        <p:txBody>
          <a:bodyPr wrap="square" rtlCol="0">
            <a:spAutoFit/>
          </a:bodyPr>
          <a:lstStyle/>
          <a:p>
            <a:r>
              <a:rPr lang="en-US" sz="2800" dirty="0"/>
              <a:t>154.8 F</a:t>
            </a:r>
          </a:p>
        </p:txBody>
      </p:sp>
    </p:spTree>
    <p:extLst>
      <p:ext uri="{BB962C8B-B14F-4D97-AF65-F5344CB8AC3E}">
        <p14:creationId xmlns:p14="http://schemas.microsoft.com/office/powerpoint/2010/main" val="179207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0B6A-EB75-BB3C-FDD6-C76D3E35CA90}"/>
              </a:ext>
            </a:extLst>
          </p:cNvPr>
          <p:cNvSpPr>
            <a:spLocks noGrp="1"/>
          </p:cNvSpPr>
          <p:nvPr>
            <p:ph type="title"/>
          </p:nvPr>
        </p:nvSpPr>
        <p:spPr>
          <a:xfrm>
            <a:off x="838200" y="18256"/>
            <a:ext cx="10515600" cy="816632"/>
          </a:xfrm>
        </p:spPr>
        <p:txBody>
          <a:bodyPr>
            <a:normAutofit/>
          </a:bodyPr>
          <a:lstStyle/>
          <a:p>
            <a:pPr algn="ctr"/>
            <a:r>
              <a:rPr lang="en-US" sz="4000" b="1" dirty="0">
                <a:latin typeface="+mn-lt"/>
              </a:rPr>
              <a:t>Regulations &amp; Policies </a:t>
            </a:r>
          </a:p>
        </p:txBody>
      </p:sp>
      <p:sp>
        <p:nvSpPr>
          <p:cNvPr id="3" name="Content Placeholder 2">
            <a:extLst>
              <a:ext uri="{FF2B5EF4-FFF2-40B4-BE49-F238E27FC236}">
                <a16:creationId xmlns:a16="http://schemas.microsoft.com/office/drawing/2014/main" id="{72B6952D-63AA-3A22-43D3-540D21D7A64A}"/>
              </a:ext>
            </a:extLst>
          </p:cNvPr>
          <p:cNvSpPr>
            <a:spLocks noGrp="1"/>
          </p:cNvSpPr>
          <p:nvPr>
            <p:ph idx="1"/>
          </p:nvPr>
        </p:nvSpPr>
        <p:spPr>
          <a:xfrm>
            <a:off x="838200" y="834888"/>
            <a:ext cx="10515600" cy="6004857"/>
          </a:xfrm>
        </p:spPr>
        <p:txBody>
          <a:bodyPr>
            <a:noAutofit/>
          </a:bodyPr>
          <a:lstStyle/>
          <a:p>
            <a:r>
              <a:rPr lang="en-US" dirty="0">
                <a:cs typeface="Arial" panose="020B0604020202020204" pitchFamily="34" charset="0"/>
              </a:rPr>
              <a:t>Federal – Clean Water Act; Acute Freshwater Aquatic Life Values</a:t>
            </a:r>
          </a:p>
          <a:p>
            <a:r>
              <a:rPr lang="en-US" dirty="0">
                <a:cs typeface="Arial" panose="020B0604020202020204" pitchFamily="34" charset="0"/>
              </a:rPr>
              <a:t>State and Local regulations &amp; policies</a:t>
            </a:r>
          </a:p>
          <a:p>
            <a:pPr lvl="1"/>
            <a:r>
              <a:rPr lang="en-US" sz="2800" dirty="0">
                <a:cs typeface="Arial" panose="020B0604020202020204" pitchFamily="34" charset="0"/>
              </a:rPr>
              <a:t>Wetlands</a:t>
            </a:r>
          </a:p>
          <a:p>
            <a:pPr lvl="1"/>
            <a:r>
              <a:rPr lang="en-US" sz="2800" dirty="0">
                <a:cs typeface="Arial" panose="020B0604020202020204" pitchFamily="34" charset="0"/>
              </a:rPr>
              <a:t>Stormwater management</a:t>
            </a:r>
          </a:p>
          <a:p>
            <a:pPr lvl="1"/>
            <a:r>
              <a:rPr lang="en-US" sz="2800" dirty="0">
                <a:cs typeface="Arial" panose="020B0604020202020204" pitchFamily="34" charset="0"/>
              </a:rPr>
              <a:t>Climate adaptation and resilience </a:t>
            </a:r>
          </a:p>
          <a:p>
            <a:pPr lvl="1"/>
            <a:r>
              <a:rPr lang="en-US" sz="2800" dirty="0">
                <a:cs typeface="Arial" panose="020B0604020202020204" pitchFamily="34" charset="0"/>
              </a:rPr>
              <a:t>Plastic proliferation / microplastics</a:t>
            </a:r>
          </a:p>
          <a:p>
            <a:pPr lvl="1"/>
            <a:r>
              <a:rPr lang="en-US" sz="2800" dirty="0">
                <a:cs typeface="Arial" panose="020B0604020202020204" pitchFamily="34" charset="0"/>
              </a:rPr>
              <a:t>Sustainability / Recycling</a:t>
            </a:r>
          </a:p>
          <a:p>
            <a:r>
              <a:rPr lang="en-US" dirty="0">
                <a:cs typeface="Arial" panose="020B0604020202020204" pitchFamily="34" charset="0"/>
              </a:rPr>
              <a:t>Local Watershed Associations</a:t>
            </a:r>
          </a:p>
          <a:p>
            <a:pPr lvl="1"/>
            <a:r>
              <a:rPr lang="en-US" dirty="0">
                <a:cs typeface="Arial" panose="020B0604020202020204" pitchFamily="34" charset="0"/>
              </a:rPr>
              <a:t>Charles River Watershed Assoc. opposes installation of ATF </a:t>
            </a:r>
            <a:r>
              <a:rPr lang="en-US" sz="2000" dirty="0">
                <a:cs typeface="Arial" panose="020B0604020202020204" pitchFamily="34" charset="0"/>
                <a:hlinkClick r:id="rId3"/>
              </a:rPr>
              <a:t>https://www.crwa.org/artificial-turf</a:t>
            </a:r>
            <a:endParaRPr lang="en-US" sz="2000" dirty="0">
              <a:cs typeface="Arial" panose="020B0604020202020204" pitchFamily="34" charset="0"/>
            </a:endParaRPr>
          </a:p>
          <a:p>
            <a:r>
              <a:rPr lang="en-US" sz="2400" dirty="0">
                <a:cs typeface="Arial" panose="020B0604020202020204" pitchFamily="34" charset="0"/>
              </a:rPr>
              <a:t>Alaska Stormwater Guide</a:t>
            </a:r>
          </a:p>
          <a:p>
            <a:pPr marL="457200" lvl="1" indent="0">
              <a:buNone/>
            </a:pPr>
            <a:r>
              <a:rPr lang="en-US" sz="2000" dirty="0">
                <a:cs typeface="Arial" panose="020B0604020202020204" pitchFamily="34" charset="0"/>
                <a:hlinkClick r:id="rId4"/>
              </a:rPr>
              <a:t>https://dec.alaska.gov/water/wastewater/stormwater/resources/guidance/</a:t>
            </a:r>
            <a:endParaRPr lang="en-US" sz="2000" dirty="0">
              <a:cs typeface="Arial" panose="020B0604020202020204" pitchFamily="34" charset="0"/>
            </a:endParaRPr>
          </a:p>
          <a:p>
            <a:pPr marL="457200" lvl="1" indent="0">
              <a:buNone/>
            </a:pPr>
            <a:endParaRPr lang="en-US" sz="2000" dirty="0">
              <a:cs typeface="Arial" panose="020B0604020202020204" pitchFamily="34" charset="0"/>
            </a:endParaRPr>
          </a:p>
          <a:p>
            <a:pPr marL="0" indent="0">
              <a:buNone/>
            </a:pPr>
            <a:r>
              <a:rPr lang="en-US" sz="2800" b="0" i="0" dirty="0">
                <a:solidFill>
                  <a:srgbClr val="FF0000"/>
                </a:solidFill>
                <a:effectLst/>
              </a:rPr>
              <a:t> </a:t>
            </a:r>
          </a:p>
          <a:p>
            <a:pPr lvl="1"/>
            <a:endParaRPr lang="en-US" sz="3200" dirty="0">
              <a:cs typeface="Arial" panose="020B0604020202020204" pitchFamily="34" charset="0"/>
            </a:endParaRPr>
          </a:p>
        </p:txBody>
      </p:sp>
    </p:spTree>
    <p:extLst>
      <p:ext uri="{BB962C8B-B14F-4D97-AF65-F5344CB8AC3E}">
        <p14:creationId xmlns:p14="http://schemas.microsoft.com/office/powerpoint/2010/main" val="419535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509" y="68945"/>
            <a:ext cx="10695418" cy="1193006"/>
          </a:xfrm>
        </p:spPr>
        <p:txBody>
          <a:bodyPr>
            <a:normAutofit/>
          </a:bodyPr>
          <a:lstStyle/>
          <a:p>
            <a:pPr algn="ctr"/>
            <a:r>
              <a:rPr lang="en-US" sz="4000" b="1" dirty="0">
                <a:latin typeface="+mn-lt"/>
              </a:rPr>
              <a:t>Environmental Impacts on Climate Resilience </a:t>
            </a:r>
          </a:p>
        </p:txBody>
      </p:sp>
      <p:sp>
        <p:nvSpPr>
          <p:cNvPr id="3" name="Content Placeholder 2"/>
          <p:cNvSpPr>
            <a:spLocks noGrp="1"/>
          </p:cNvSpPr>
          <p:nvPr>
            <p:ph idx="1"/>
          </p:nvPr>
        </p:nvSpPr>
        <p:spPr>
          <a:xfrm>
            <a:off x="490330" y="1261950"/>
            <a:ext cx="5821280" cy="3869235"/>
          </a:xfrm>
        </p:spPr>
        <p:txBody>
          <a:bodyPr>
            <a:noAutofit/>
          </a:bodyPr>
          <a:lstStyle/>
          <a:p>
            <a:pPr>
              <a:spcAft>
                <a:spcPts val="1620"/>
              </a:spcAft>
            </a:pPr>
            <a:r>
              <a:rPr lang="en-US" sz="3200" b="1" dirty="0"/>
              <a:t>Excess Heat</a:t>
            </a:r>
            <a:endParaRPr lang="en-US" sz="3200" dirty="0"/>
          </a:p>
          <a:p>
            <a:pPr>
              <a:spcAft>
                <a:spcPts val="1620"/>
              </a:spcAft>
            </a:pPr>
            <a:r>
              <a:rPr lang="en-US" sz="3200" b="1" dirty="0"/>
              <a:t>Loss of Carbon Sequestration</a:t>
            </a:r>
          </a:p>
          <a:p>
            <a:pPr>
              <a:spcAft>
                <a:spcPts val="1620"/>
              </a:spcAft>
            </a:pPr>
            <a:r>
              <a:rPr lang="en-US" sz="3200" b="1" dirty="0"/>
              <a:t>Incineration &amp; “chemical recycling”</a:t>
            </a:r>
            <a:r>
              <a:rPr lang="en-US" sz="3200" dirty="0"/>
              <a:t>  = pollution</a:t>
            </a:r>
          </a:p>
          <a:p>
            <a:pPr>
              <a:spcAft>
                <a:spcPts val="1620"/>
              </a:spcAft>
            </a:pPr>
            <a:r>
              <a:rPr lang="en-US" sz="3200" b="1" dirty="0"/>
              <a:t>Fossil Fuel Consumption/Use</a:t>
            </a:r>
            <a:r>
              <a:rPr lang="en-US" sz="3200" dirty="0"/>
              <a:t> </a:t>
            </a:r>
          </a:p>
          <a:p>
            <a:pPr>
              <a:spcAft>
                <a:spcPts val="1620"/>
              </a:spcAft>
            </a:pPr>
            <a:r>
              <a:rPr lang="en-US" sz="3200" b="1" dirty="0"/>
              <a:t>Limited useful lifespan</a:t>
            </a:r>
            <a:r>
              <a:rPr lang="en-US" sz="3200" dirty="0"/>
              <a:t> - 10 yrs</a:t>
            </a:r>
            <a:endParaRPr lang="en-US" sz="3200" dirty="0">
              <a:solidFill>
                <a:srgbClr val="0070C0"/>
              </a:solidFill>
            </a:endParaRPr>
          </a:p>
        </p:txBody>
      </p:sp>
      <p:pic>
        <p:nvPicPr>
          <p:cNvPr id="1028" name="Picture 4" descr="Kyla Bennett (left) and Tracy Stewart of Medway looked over a pile of turf in Franklin.">
            <a:extLst>
              <a:ext uri="{FF2B5EF4-FFF2-40B4-BE49-F238E27FC236}">
                <a16:creationId xmlns:a16="http://schemas.microsoft.com/office/drawing/2014/main" id="{8A7B6E8B-5B08-2BA4-DD13-1E336B3D0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575" y="1261950"/>
            <a:ext cx="5921062" cy="4148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89CD77-B5D4-4CBA-7E4C-1759E71C9318}"/>
              </a:ext>
            </a:extLst>
          </p:cNvPr>
          <p:cNvSpPr txBox="1"/>
          <p:nvPr/>
        </p:nvSpPr>
        <p:spPr>
          <a:xfrm>
            <a:off x="6311610" y="5596050"/>
            <a:ext cx="5522807" cy="307777"/>
          </a:xfrm>
          <a:prstGeom prst="rect">
            <a:avLst/>
          </a:prstGeom>
          <a:noFill/>
        </p:spPr>
        <p:txBody>
          <a:bodyPr wrap="square" rtlCol="0">
            <a:spAutoFit/>
          </a:bodyPr>
          <a:lstStyle/>
          <a:p>
            <a:r>
              <a:rPr lang="en-US" sz="1400" dirty="0"/>
              <a:t>Piles of Artificial Turf in Franklin, MA. David L. Ryan / Globe Staff 2019</a:t>
            </a:r>
          </a:p>
        </p:txBody>
      </p:sp>
    </p:spTree>
    <p:extLst>
      <p:ext uri="{BB962C8B-B14F-4D97-AF65-F5344CB8AC3E}">
        <p14:creationId xmlns:p14="http://schemas.microsoft.com/office/powerpoint/2010/main" val="11542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773391" y="1062073"/>
            <a:ext cx="10459685" cy="5285718"/>
          </a:xfrm>
        </p:spPr>
        <p:txBody>
          <a:bodyPr/>
          <a:lstStyle/>
          <a:p>
            <a:pPr>
              <a:buFont typeface="Wingdings" panose="05000000000000000000" pitchFamily="2" charset="2"/>
              <a:buChar char="§"/>
            </a:pPr>
            <a:r>
              <a:rPr lang="en-US" sz="3200" dirty="0"/>
              <a:t>Pollution</a:t>
            </a:r>
          </a:p>
          <a:p>
            <a:pPr lvl="1">
              <a:buFont typeface="Wingdings" panose="05000000000000000000" pitchFamily="2" charset="2"/>
              <a:buChar char="§"/>
            </a:pPr>
            <a:r>
              <a:rPr lang="en-US" sz="2800" dirty="0"/>
              <a:t>Chemical hazards in run-off</a:t>
            </a:r>
          </a:p>
          <a:p>
            <a:pPr lvl="1">
              <a:buFont typeface="Wingdings" panose="05000000000000000000" pitchFamily="2" charset="2"/>
              <a:buChar char="§"/>
            </a:pPr>
            <a:r>
              <a:rPr lang="en-US" sz="2800" dirty="0"/>
              <a:t>Particulate / Plastic &amp; Microplastic migration</a:t>
            </a:r>
          </a:p>
          <a:p>
            <a:pPr>
              <a:buFont typeface="Wingdings" panose="05000000000000000000" pitchFamily="2" charset="2"/>
              <a:buChar char="§"/>
            </a:pPr>
            <a:r>
              <a:rPr lang="en-US" sz="3200" dirty="0"/>
              <a:t>Groundwater &amp; Surface water impacts</a:t>
            </a:r>
          </a:p>
          <a:p>
            <a:pPr>
              <a:buFont typeface="Wingdings" panose="05000000000000000000" pitchFamily="2" charset="2"/>
              <a:buChar char="§"/>
            </a:pPr>
            <a:r>
              <a:rPr lang="en-US" sz="3200" dirty="0"/>
              <a:t>Wildlife Habitat impacts</a:t>
            </a:r>
          </a:p>
          <a:p>
            <a:pPr lvl="1">
              <a:buFont typeface="Wingdings" panose="05000000000000000000" pitchFamily="2" charset="2"/>
              <a:buChar char="§"/>
            </a:pPr>
            <a:r>
              <a:rPr lang="en-US" sz="2800" dirty="0"/>
              <a:t>Loss of habitat for insects and other invertebrates</a:t>
            </a:r>
          </a:p>
          <a:p>
            <a:pPr lvl="1">
              <a:buFont typeface="Wingdings" panose="05000000000000000000" pitchFamily="2" charset="2"/>
              <a:buChar char="§"/>
            </a:pPr>
            <a:r>
              <a:rPr lang="en-US" sz="2800" dirty="0"/>
              <a:t>Loss of habitat for foraging for birds and small mammals</a:t>
            </a:r>
          </a:p>
          <a:p>
            <a:pPr lvl="1">
              <a:buFont typeface="Wingdings" panose="05000000000000000000" pitchFamily="2" charset="2"/>
              <a:buChar char="§"/>
            </a:pPr>
            <a:r>
              <a:rPr lang="en-US" sz="2800" dirty="0"/>
              <a:t>Loss of wildlife corridor connectivity – disrupted habitats</a:t>
            </a:r>
          </a:p>
          <a:p>
            <a:pPr lvl="1">
              <a:buFont typeface="Wingdings" panose="05000000000000000000" pitchFamily="2" charset="2"/>
              <a:buChar char="§"/>
            </a:pPr>
            <a:r>
              <a:rPr lang="en-US" sz="2800" dirty="0"/>
              <a:t>Heat effects on habitat &amp; potential heated stormwater runoff</a:t>
            </a:r>
          </a:p>
          <a:p>
            <a:pPr>
              <a:buFont typeface="Wingdings" panose="05000000000000000000" pitchFamily="2" charset="2"/>
              <a:buChar char="§"/>
            </a:pPr>
            <a:r>
              <a:rPr lang="en-US" sz="3200" dirty="0"/>
              <a:t>Biodiversity impacts</a:t>
            </a:r>
          </a:p>
          <a:p>
            <a:pPr marL="137160" indent="0">
              <a:buNone/>
            </a:pPr>
            <a:endParaRPr lang="en-US" dirty="0"/>
          </a:p>
          <a:p>
            <a:pPr>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451945" y="274638"/>
            <a:ext cx="11330151" cy="1068386"/>
          </a:xfrm>
        </p:spPr>
        <p:txBody>
          <a:bodyPr/>
          <a:lstStyle/>
          <a:p>
            <a:pPr algn="ctr"/>
            <a:r>
              <a:rPr lang="en-US" sz="4000" b="1" dirty="0"/>
              <a:t>Artificial Turf Fields Alter Wetlands</a:t>
            </a:r>
          </a:p>
        </p:txBody>
      </p:sp>
    </p:spTree>
    <p:extLst>
      <p:ext uri="{BB962C8B-B14F-4D97-AF65-F5344CB8AC3E}">
        <p14:creationId xmlns:p14="http://schemas.microsoft.com/office/powerpoint/2010/main" val="31615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B0C3-A736-5CE9-4274-13CB9162B459}"/>
              </a:ext>
            </a:extLst>
          </p:cNvPr>
          <p:cNvSpPr>
            <a:spLocks noGrp="1"/>
          </p:cNvSpPr>
          <p:nvPr>
            <p:ph type="title"/>
          </p:nvPr>
        </p:nvSpPr>
        <p:spPr>
          <a:xfrm>
            <a:off x="838200" y="0"/>
            <a:ext cx="10515600" cy="1325563"/>
          </a:xfrm>
        </p:spPr>
        <p:txBody>
          <a:bodyPr>
            <a:normAutofit/>
          </a:bodyPr>
          <a:lstStyle/>
          <a:p>
            <a:pPr algn="ctr"/>
            <a:r>
              <a:rPr lang="en-US" sz="4000" b="1" dirty="0">
                <a:latin typeface="+mn-lt"/>
              </a:rPr>
              <a:t>Town of Arlington, MA</a:t>
            </a:r>
          </a:p>
        </p:txBody>
      </p:sp>
      <p:sp>
        <p:nvSpPr>
          <p:cNvPr id="3" name="Content Placeholder 2">
            <a:extLst>
              <a:ext uri="{FF2B5EF4-FFF2-40B4-BE49-F238E27FC236}">
                <a16:creationId xmlns:a16="http://schemas.microsoft.com/office/drawing/2014/main" id="{E543D19E-6688-674F-7F17-A343BA6DFA3E}"/>
              </a:ext>
            </a:extLst>
          </p:cNvPr>
          <p:cNvSpPr>
            <a:spLocks noGrp="1"/>
          </p:cNvSpPr>
          <p:nvPr>
            <p:ph idx="1"/>
          </p:nvPr>
        </p:nvSpPr>
        <p:spPr>
          <a:xfrm>
            <a:off x="838200" y="1090129"/>
            <a:ext cx="7718180" cy="4881305"/>
          </a:xfrm>
        </p:spPr>
        <p:txBody>
          <a:bodyPr>
            <a:normAutofit/>
          </a:bodyPr>
          <a:lstStyle/>
          <a:p>
            <a:r>
              <a:rPr lang="en-US" sz="3200" b="1" dirty="0"/>
              <a:t>Artificial Turf Study Committee – </a:t>
            </a:r>
          </a:p>
          <a:p>
            <a:pPr marL="0" indent="0">
              <a:buNone/>
            </a:pPr>
            <a:r>
              <a:rPr lang="en-US" sz="3200" b="1" dirty="0"/>
              <a:t>   Final Report, April 2024</a:t>
            </a:r>
            <a:endParaRPr lang="en-US" sz="3200" dirty="0"/>
          </a:p>
          <a:p>
            <a:pPr marL="0" indent="0">
              <a:buNone/>
            </a:pPr>
            <a:r>
              <a:rPr lang="en-US" dirty="0">
                <a:hlinkClick r:id="rId3"/>
              </a:rPr>
              <a:t>https://www.arlingtonma.gov/home/showpublisheddocument/69732/638494836316530000</a:t>
            </a:r>
            <a:endParaRPr lang="en-US" dirty="0"/>
          </a:p>
          <a:p>
            <a:r>
              <a:rPr lang="en-US" sz="3200" dirty="0"/>
              <a:t>Conclusion</a:t>
            </a:r>
          </a:p>
          <a:p>
            <a:pPr marL="0" indent="0">
              <a:buNone/>
            </a:pPr>
            <a:r>
              <a:rPr lang="en-US" dirty="0"/>
              <a:t>Artificial turf fields can be an option “(a) after careful evaluation of the practicality and feasibility of natural turf options, and (b) with proper health and environmental safeguards in place.”</a:t>
            </a:r>
          </a:p>
        </p:txBody>
      </p:sp>
      <p:pic>
        <p:nvPicPr>
          <p:cNvPr id="4" name="Picture 3">
            <a:extLst>
              <a:ext uri="{FF2B5EF4-FFF2-40B4-BE49-F238E27FC236}">
                <a16:creationId xmlns:a16="http://schemas.microsoft.com/office/drawing/2014/main" id="{F689E307-1FD1-8F05-E5DA-9B1F0025F1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8049154" y="1670863"/>
            <a:ext cx="4645872" cy="3484404"/>
          </a:xfrm>
          <a:prstGeom prst="rect">
            <a:avLst/>
          </a:prstGeom>
        </p:spPr>
      </p:pic>
      <p:sp>
        <p:nvSpPr>
          <p:cNvPr id="5" name="Right Arrow 16">
            <a:extLst>
              <a:ext uri="{FF2B5EF4-FFF2-40B4-BE49-F238E27FC236}">
                <a16:creationId xmlns:a16="http://schemas.microsoft.com/office/drawing/2014/main" id="{14EAB875-0DFA-354A-C974-5A547CE4760B}"/>
              </a:ext>
            </a:extLst>
          </p:cNvPr>
          <p:cNvSpPr/>
          <p:nvPr/>
        </p:nvSpPr>
        <p:spPr>
          <a:xfrm>
            <a:off x="8786192" y="3717235"/>
            <a:ext cx="2567608" cy="39840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AE65376-AEB7-90EF-AA53-2C71989B8007}"/>
              </a:ext>
            </a:extLst>
          </p:cNvPr>
          <p:cNvSpPr txBox="1"/>
          <p:nvPr/>
        </p:nvSpPr>
        <p:spPr>
          <a:xfrm>
            <a:off x="8554279" y="5899851"/>
            <a:ext cx="3484404" cy="923330"/>
          </a:xfrm>
          <a:prstGeom prst="rect">
            <a:avLst/>
          </a:prstGeom>
          <a:noFill/>
        </p:spPr>
        <p:txBody>
          <a:bodyPr wrap="square">
            <a:spAutoFit/>
          </a:bodyPr>
          <a:lstStyle/>
          <a:p>
            <a:r>
              <a:rPr lang="en-US" dirty="0"/>
              <a:t>Tire Crumb Rubber Infill </a:t>
            </a:r>
          </a:p>
          <a:p>
            <a:r>
              <a:rPr lang="en-US" dirty="0"/>
              <a:t>Migration into resource area</a:t>
            </a:r>
          </a:p>
          <a:p>
            <a:r>
              <a:rPr lang="en-US" dirty="0"/>
              <a:t>[p</a:t>
            </a:r>
            <a:r>
              <a:rPr lang="en-US" sz="1800" dirty="0"/>
              <a:t>hoto credit: Chapnick 2022]</a:t>
            </a:r>
            <a:endParaRPr lang="en-US" dirty="0"/>
          </a:p>
        </p:txBody>
      </p:sp>
    </p:spTree>
    <p:extLst>
      <p:ext uri="{BB962C8B-B14F-4D97-AF65-F5344CB8AC3E}">
        <p14:creationId xmlns:p14="http://schemas.microsoft.com/office/powerpoint/2010/main" val="51416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90E4-5498-C8C6-36FE-060169459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0A4D5-58D1-E786-F79B-A4AA1FEAE571}"/>
              </a:ext>
            </a:extLst>
          </p:cNvPr>
          <p:cNvSpPr>
            <a:spLocks noGrp="1"/>
          </p:cNvSpPr>
          <p:nvPr>
            <p:ph type="ctrTitle"/>
          </p:nvPr>
        </p:nvSpPr>
        <p:spPr>
          <a:xfrm>
            <a:off x="1524000" y="425284"/>
            <a:ext cx="9144000" cy="1101680"/>
          </a:xfrm>
        </p:spPr>
        <p:txBody>
          <a:bodyPr>
            <a:normAutofit fontScale="90000"/>
          </a:bodyPr>
          <a:lstStyle/>
          <a:p>
            <a:r>
              <a:rPr lang="en-US" sz="4000" b="1" dirty="0">
                <a:latin typeface="+mn-lt"/>
                <a:cs typeface="Times New Roman"/>
                <a:sym typeface="Times New Roman"/>
              </a:rPr>
              <a:t>Municipality / Community Considerations for Artificial Turf Athletic Fields</a:t>
            </a:r>
            <a:endParaRPr lang="en-US" sz="4000" dirty="0">
              <a:latin typeface="+mn-lt"/>
            </a:endParaRPr>
          </a:p>
        </p:txBody>
      </p:sp>
      <p:sp>
        <p:nvSpPr>
          <p:cNvPr id="3" name="Subtitle 2">
            <a:extLst>
              <a:ext uri="{FF2B5EF4-FFF2-40B4-BE49-F238E27FC236}">
                <a16:creationId xmlns:a16="http://schemas.microsoft.com/office/drawing/2014/main" id="{6C5B5570-4ACE-9192-5ACA-58638B900EC3}"/>
              </a:ext>
            </a:extLst>
          </p:cNvPr>
          <p:cNvSpPr>
            <a:spLocks noGrp="1"/>
          </p:cNvSpPr>
          <p:nvPr>
            <p:ph type="subTitle" idx="1"/>
          </p:nvPr>
        </p:nvSpPr>
        <p:spPr>
          <a:xfrm>
            <a:off x="1878931" y="1377029"/>
            <a:ext cx="9735553" cy="4979321"/>
          </a:xfrm>
        </p:spPr>
        <p:txBody>
          <a:bodyPr>
            <a:normAutofit fontScale="92500" lnSpcReduction="10000"/>
          </a:bodyPr>
          <a:lstStyle/>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r>
              <a:rPr lang="en-US" sz="3600" dirty="0"/>
              <a:t>Excess Heat</a:t>
            </a:r>
          </a:p>
          <a:p>
            <a:pPr marL="342900" indent="-342900" algn="l">
              <a:buFont typeface="Arial" panose="020B0604020202020204" pitchFamily="34" charset="0"/>
              <a:buChar char="•"/>
            </a:pPr>
            <a:r>
              <a:rPr lang="en-US" sz="3600" dirty="0"/>
              <a:t>Lifecycle costs</a:t>
            </a:r>
          </a:p>
          <a:p>
            <a:pPr marL="342900" indent="-342900" algn="l">
              <a:buFont typeface="Arial" panose="020B0604020202020204" pitchFamily="34" charset="0"/>
              <a:buChar char="•"/>
            </a:pPr>
            <a:r>
              <a:rPr lang="en-US" sz="3600" dirty="0"/>
              <a:t>Location – wetland resources</a:t>
            </a:r>
          </a:p>
          <a:p>
            <a:pPr marL="342900" indent="-342900" algn="l">
              <a:buFont typeface="Arial" panose="020B0604020202020204" pitchFamily="34" charset="0"/>
              <a:buChar char="•"/>
            </a:pPr>
            <a:r>
              <a:rPr lang="en-US" sz="3600" dirty="0"/>
              <a:t>Habitat loss / Biodiversity loss</a:t>
            </a:r>
          </a:p>
          <a:p>
            <a:pPr marL="342900" indent="-342900" algn="l">
              <a:buFont typeface="Arial" panose="020B0604020202020204" pitchFamily="34" charset="0"/>
              <a:buChar char="•"/>
            </a:pPr>
            <a:r>
              <a:rPr lang="en-US" sz="3600" dirty="0"/>
              <a:t>Climate impacts / sustainability</a:t>
            </a:r>
          </a:p>
          <a:p>
            <a:pPr marL="342900" indent="-342900" algn="l">
              <a:buFont typeface="Arial" panose="020B0604020202020204" pitchFamily="34" charset="0"/>
              <a:buChar char="•"/>
            </a:pPr>
            <a:r>
              <a:rPr lang="en-US" sz="3600" dirty="0"/>
              <a:t>Practical alternative – Organic or Sustainably managed Natural Grass Sports Field </a:t>
            </a:r>
          </a:p>
          <a:p>
            <a:pPr algn="l"/>
            <a:r>
              <a:rPr lang="en-US" dirty="0">
                <a:hlinkClick r:id="rId3"/>
              </a:rPr>
              <a:t>https://www.youtube.com/watch?app=desktop&amp;v=E3FEO7vmuCE</a:t>
            </a:r>
            <a:endParaRPr lang="en-US" dirty="0"/>
          </a:p>
          <a:p>
            <a:pPr algn="l"/>
            <a:r>
              <a:rPr lang="en-US" dirty="0"/>
              <a:t>Maryland 5/30/2024</a:t>
            </a:r>
          </a:p>
          <a:p>
            <a:pPr marL="342900" indent="-342900" algn="l">
              <a:buFont typeface="Arial" panose="020B0604020202020204" pitchFamily="34" charset="0"/>
              <a:buChar char="•"/>
            </a:pPr>
            <a:endParaRPr lang="en-US" sz="3600" dirty="0"/>
          </a:p>
          <a:p>
            <a:pPr algn="l"/>
            <a:endParaRPr lang="en-US" dirty="0"/>
          </a:p>
        </p:txBody>
      </p:sp>
      <p:sp>
        <p:nvSpPr>
          <p:cNvPr id="4" name="Slide Number Placeholder 3">
            <a:extLst>
              <a:ext uri="{FF2B5EF4-FFF2-40B4-BE49-F238E27FC236}">
                <a16:creationId xmlns:a16="http://schemas.microsoft.com/office/drawing/2014/main" id="{44A5E7D7-7D75-E56F-5560-3E7642454FD5}"/>
              </a:ext>
            </a:extLst>
          </p:cNvPr>
          <p:cNvSpPr>
            <a:spLocks noGrp="1"/>
          </p:cNvSpPr>
          <p:nvPr>
            <p:ph type="sldNum" sz="quarter" idx="12"/>
          </p:nvPr>
        </p:nvSpPr>
        <p:spPr/>
        <p:txBody>
          <a:bodyPr/>
          <a:lstStyle/>
          <a:p>
            <a:fld id="{07A112DD-2CD8-4EDB-A71B-C70F4BC9B80A}" type="slidenum">
              <a:rPr lang="en-US" smtClean="0"/>
              <a:t>16</a:t>
            </a:fld>
            <a:endParaRPr lang="en-US" dirty="0"/>
          </a:p>
        </p:txBody>
      </p:sp>
    </p:spTree>
    <p:extLst>
      <p:ext uri="{BB962C8B-B14F-4D97-AF65-F5344CB8AC3E}">
        <p14:creationId xmlns:p14="http://schemas.microsoft.com/office/powerpoint/2010/main" val="140870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7EE-48CA-445A-5A8B-888BED4C719C}"/>
              </a:ext>
            </a:extLst>
          </p:cNvPr>
          <p:cNvSpPr>
            <a:spLocks noGrp="1"/>
          </p:cNvSpPr>
          <p:nvPr>
            <p:ph type="title"/>
          </p:nvPr>
        </p:nvSpPr>
        <p:spPr>
          <a:xfrm>
            <a:off x="640977" y="143436"/>
            <a:ext cx="10712823" cy="1325563"/>
          </a:xfrm>
        </p:spPr>
        <p:txBody>
          <a:bodyPr>
            <a:normAutofit/>
          </a:bodyPr>
          <a:lstStyle/>
          <a:p>
            <a:pPr algn="ctr"/>
            <a:r>
              <a:rPr lang="en-US" sz="4000" b="1" dirty="0">
                <a:latin typeface="+mn-lt"/>
              </a:rPr>
              <a:t>Artificial Turf Field - Components</a:t>
            </a:r>
          </a:p>
        </p:txBody>
      </p:sp>
      <p:sp>
        <p:nvSpPr>
          <p:cNvPr id="3" name="Content Placeholder 2">
            <a:extLst>
              <a:ext uri="{FF2B5EF4-FFF2-40B4-BE49-F238E27FC236}">
                <a16:creationId xmlns:a16="http://schemas.microsoft.com/office/drawing/2014/main" id="{4757C365-C37A-35CD-CA23-0E6D2FC8D2FA}"/>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CDCA318B-8333-8454-D369-E915607C6477}"/>
              </a:ext>
            </a:extLst>
          </p:cNvPr>
          <p:cNvPicPr>
            <a:picLocks noChangeAspect="1"/>
          </p:cNvPicPr>
          <p:nvPr/>
        </p:nvPicPr>
        <p:blipFill>
          <a:blip r:embed="rId3"/>
          <a:stretch>
            <a:fillRect/>
          </a:stretch>
        </p:blipFill>
        <p:spPr>
          <a:xfrm>
            <a:off x="640977" y="1380565"/>
            <a:ext cx="9482665" cy="5333999"/>
          </a:xfrm>
          <a:prstGeom prst="rect">
            <a:avLst/>
          </a:prstGeom>
        </p:spPr>
      </p:pic>
    </p:spTree>
    <p:extLst>
      <p:ext uri="{BB962C8B-B14F-4D97-AF65-F5344CB8AC3E}">
        <p14:creationId xmlns:p14="http://schemas.microsoft.com/office/powerpoint/2010/main" val="411799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866157" y="1759749"/>
            <a:ext cx="10459685" cy="4438906"/>
          </a:xfrm>
        </p:spPr>
        <p:txBody>
          <a:bodyPr/>
          <a:lstStyle/>
          <a:p>
            <a:pPr>
              <a:buFont typeface="Wingdings" panose="05000000000000000000" pitchFamily="2" charset="2"/>
              <a:buChar char="§"/>
            </a:pPr>
            <a:r>
              <a:rPr lang="en-US" dirty="0"/>
              <a:t>Toxic Metals including Lead and Zinc </a:t>
            </a:r>
          </a:p>
          <a:p>
            <a:pPr>
              <a:buFont typeface="Wingdings" panose="05000000000000000000" pitchFamily="2" charset="2"/>
              <a:buChar char="§"/>
            </a:pPr>
            <a:r>
              <a:rPr lang="en-US" dirty="0"/>
              <a:t>Polyaromatic hydrocarbons (PAHs)</a:t>
            </a:r>
          </a:p>
          <a:p>
            <a:pPr>
              <a:buFont typeface="Wingdings" panose="05000000000000000000" pitchFamily="2" charset="2"/>
              <a:buChar char="§"/>
            </a:pPr>
            <a:r>
              <a:rPr lang="en-US" dirty="0"/>
              <a:t>PFAS </a:t>
            </a:r>
            <a:r>
              <a:rPr lang="en-US" sz="1800" dirty="0">
                <a:effectLst/>
                <a:latin typeface="Calibri" panose="020F0502020204030204" pitchFamily="34" charset="0"/>
                <a:ea typeface="Calibri" panose="020F0502020204030204" pitchFamily="34" charset="0"/>
              </a:rPr>
              <a:t>Per- and Poly-fluoroalkyl Substances</a:t>
            </a:r>
            <a:r>
              <a:rPr lang="en-US" sz="1800" kern="0" dirty="0">
                <a:solidFill>
                  <a:srgbClr val="000000"/>
                </a:solidFill>
                <a:effectLst/>
                <a:latin typeface="Calibri" panose="020F0502020204030204" pitchFamily="34" charset="0"/>
                <a:ea typeface="Times New Roman" panose="02020603050405020304" pitchFamily="18" charset="0"/>
              </a:rPr>
              <a:t> </a:t>
            </a:r>
            <a:endParaRPr lang="en-US" dirty="0"/>
          </a:p>
          <a:p>
            <a:pPr>
              <a:buFont typeface="Wingdings" panose="05000000000000000000" pitchFamily="2" charset="2"/>
              <a:buChar char="§"/>
            </a:pPr>
            <a:r>
              <a:rPr lang="en-US" dirty="0"/>
              <a:t>Plastic Chemicals – phthalates &amp; bisphenol A</a:t>
            </a:r>
          </a:p>
          <a:p>
            <a:pPr>
              <a:buFont typeface="Wingdings" panose="05000000000000000000" pitchFamily="2" charset="2"/>
              <a:buChar char="§"/>
            </a:pPr>
            <a:r>
              <a:rPr lang="en-US" dirty="0"/>
              <a:t>Over 350 chemicals identified in EPA literature review for tire crumb rubber; confirmed presence of hazardous chemicals that are known carcinogens &amp; neurotoxicants</a:t>
            </a:r>
          </a:p>
          <a:p>
            <a:pPr>
              <a:buFont typeface="Wingdings" panose="05000000000000000000" pitchFamily="2" charset="2"/>
              <a:buChar char="§"/>
            </a:pPr>
            <a:r>
              <a:rPr lang="en-US" dirty="0"/>
              <a:t>6ppd-quinone from oxidized tire crumb rubber</a:t>
            </a:r>
          </a:p>
          <a:p>
            <a:pPr>
              <a:buFont typeface="Wingdings" panose="05000000000000000000" pitchFamily="2" charset="2"/>
              <a:buChar char="§"/>
            </a:pPr>
            <a:r>
              <a:rPr lang="en-US" dirty="0"/>
              <a:t>Microplastics</a:t>
            </a:r>
          </a:p>
          <a:p>
            <a:pPr>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242522" y="480811"/>
            <a:ext cx="11330151" cy="1068386"/>
          </a:xfrm>
        </p:spPr>
        <p:txBody>
          <a:bodyPr/>
          <a:lstStyle/>
          <a:p>
            <a:pPr algn="ctr"/>
            <a:r>
              <a:rPr lang="en-US" sz="4000" b="1" dirty="0"/>
              <a:t>Environmental Chemical Concerns </a:t>
            </a:r>
          </a:p>
        </p:txBody>
      </p:sp>
    </p:spTree>
    <p:extLst>
      <p:ext uri="{BB962C8B-B14F-4D97-AF65-F5344CB8AC3E}">
        <p14:creationId xmlns:p14="http://schemas.microsoft.com/office/powerpoint/2010/main" val="242418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004" y="199239"/>
            <a:ext cx="5625548" cy="470958"/>
          </a:xfrm>
        </p:spPr>
        <p:txBody>
          <a:bodyPr>
            <a:noAutofit/>
          </a:bodyPr>
          <a:lstStyle/>
          <a:p>
            <a:r>
              <a:rPr lang="en-US" sz="4000" b="1" dirty="0">
                <a:latin typeface="+mn-lt"/>
              </a:rPr>
              <a:t>Tire Crumb Rubber Infill</a:t>
            </a:r>
          </a:p>
        </p:txBody>
      </p:sp>
      <p:sp>
        <p:nvSpPr>
          <p:cNvPr id="20" name="TextBox 19">
            <a:extLst>
              <a:ext uri="{FF2B5EF4-FFF2-40B4-BE49-F238E27FC236}">
                <a16:creationId xmlns:a16="http://schemas.microsoft.com/office/drawing/2014/main" id="{A3DDF0B8-A66B-2F2F-0F65-57F619539BF6}"/>
              </a:ext>
            </a:extLst>
          </p:cNvPr>
          <p:cNvSpPr txBox="1"/>
          <p:nvPr/>
        </p:nvSpPr>
        <p:spPr>
          <a:xfrm>
            <a:off x="8707936" y="1404449"/>
            <a:ext cx="2917957" cy="3462486"/>
          </a:xfrm>
          <a:prstGeom prst="rect">
            <a:avLst/>
          </a:prstGeom>
          <a:noFill/>
        </p:spPr>
        <p:txBody>
          <a:bodyPr wrap="square">
            <a:spAutoFit/>
          </a:bodyPr>
          <a:lstStyle/>
          <a:p>
            <a:pPr defTabSz="1097280">
              <a:spcAft>
                <a:spcPts val="1800"/>
              </a:spcAft>
              <a:buClr>
                <a:srgbClr val="000000"/>
              </a:buClr>
            </a:pPr>
            <a:r>
              <a:rPr lang="en-US" sz="2400" b="1" dirty="0">
                <a:sym typeface="Arial"/>
              </a:rPr>
              <a:t>Tires:</a:t>
            </a:r>
          </a:p>
          <a:p>
            <a:pPr marL="285750" indent="-285750" defTabSz="1097280">
              <a:buClr>
                <a:srgbClr val="000000"/>
              </a:buClr>
              <a:buFont typeface="Arial" panose="020B0604020202020204" pitchFamily="34" charset="0"/>
              <a:buChar char="•"/>
            </a:pPr>
            <a:r>
              <a:rPr lang="en-US" sz="2000" dirty="0">
                <a:sym typeface="Arial"/>
              </a:rPr>
              <a:t>Natural &amp; synthetic rubber – fossil fuel sources</a:t>
            </a:r>
          </a:p>
          <a:p>
            <a:pPr marL="285750" indent="-285750" defTabSz="1097280">
              <a:buClr>
                <a:srgbClr val="000000"/>
              </a:buClr>
              <a:buFont typeface="Arial" panose="020B0604020202020204" pitchFamily="34" charset="0"/>
              <a:buChar char="•"/>
            </a:pPr>
            <a:r>
              <a:rPr lang="en-US" sz="2000" dirty="0">
                <a:sym typeface="Arial"/>
              </a:rPr>
              <a:t>Fillers</a:t>
            </a:r>
          </a:p>
          <a:p>
            <a:pPr marL="285750" indent="-285750" defTabSz="1097280">
              <a:buClr>
                <a:srgbClr val="000000"/>
              </a:buClr>
              <a:buFont typeface="Arial" panose="020B0604020202020204" pitchFamily="34" charset="0"/>
              <a:buChar char="•"/>
            </a:pPr>
            <a:r>
              <a:rPr lang="en-US" sz="2000" dirty="0">
                <a:sym typeface="Arial"/>
              </a:rPr>
              <a:t>Additional Chemicals = Antioxidants, antiozonants, vulcanization compounds</a:t>
            </a:r>
          </a:p>
        </p:txBody>
      </p:sp>
      <p:pic>
        <p:nvPicPr>
          <p:cNvPr id="12" name="Picture 11">
            <a:extLst>
              <a:ext uri="{FF2B5EF4-FFF2-40B4-BE49-F238E27FC236}">
                <a16:creationId xmlns:a16="http://schemas.microsoft.com/office/drawing/2014/main" id="{1E19DBAC-1C4D-6D29-73A0-D8F18C69E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58" y="771907"/>
            <a:ext cx="7122455" cy="5332939"/>
          </a:xfrm>
          <a:prstGeom prst="rect">
            <a:avLst/>
          </a:prstGeom>
        </p:spPr>
      </p:pic>
      <p:sp>
        <p:nvSpPr>
          <p:cNvPr id="9" name="TextBox 8">
            <a:extLst>
              <a:ext uri="{FF2B5EF4-FFF2-40B4-BE49-F238E27FC236}">
                <a16:creationId xmlns:a16="http://schemas.microsoft.com/office/drawing/2014/main" id="{3D92AFF3-818F-0C12-D670-92EB42270F56}"/>
              </a:ext>
            </a:extLst>
          </p:cNvPr>
          <p:cNvSpPr txBox="1"/>
          <p:nvPr/>
        </p:nvSpPr>
        <p:spPr>
          <a:xfrm>
            <a:off x="2985455" y="6206556"/>
            <a:ext cx="4236428" cy="646331"/>
          </a:xfrm>
          <a:prstGeom prst="rect">
            <a:avLst/>
          </a:prstGeom>
          <a:solidFill>
            <a:schemeClr val="bg1"/>
          </a:solidFill>
        </p:spPr>
        <p:txBody>
          <a:bodyPr wrap="square" rtlCol="0">
            <a:spAutoFit/>
          </a:bodyPr>
          <a:lstStyle/>
          <a:p>
            <a:pPr algn="ctr"/>
            <a:r>
              <a:rPr lang="en-US" b="1" dirty="0">
                <a:solidFill>
                  <a:srgbClr val="002060"/>
                </a:solidFill>
              </a:rPr>
              <a:t>Artificial Turf Field, Arlington, MA 2021</a:t>
            </a:r>
          </a:p>
          <a:p>
            <a:pPr algn="ctr"/>
            <a:r>
              <a:rPr lang="en-US" b="1" dirty="0">
                <a:solidFill>
                  <a:srgbClr val="002060"/>
                </a:solidFill>
              </a:rPr>
              <a:t>Photo credit: S. Chapnick</a:t>
            </a:r>
          </a:p>
        </p:txBody>
      </p:sp>
    </p:spTree>
    <p:extLst>
      <p:ext uri="{BB962C8B-B14F-4D97-AF65-F5344CB8AC3E}">
        <p14:creationId xmlns:p14="http://schemas.microsoft.com/office/powerpoint/2010/main" val="422297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1354820" y="1184359"/>
            <a:ext cx="9524005" cy="4434563"/>
          </a:xfrm>
        </p:spPr>
        <p:txBody>
          <a:bodyPr/>
          <a:lstStyle/>
          <a:p>
            <a:pPr marL="137160" indent="0">
              <a:spcBef>
                <a:spcPts val="0"/>
              </a:spcBef>
              <a:spcAft>
                <a:spcPts val="1800"/>
              </a:spcAft>
              <a:buNone/>
            </a:pPr>
            <a:r>
              <a:rPr lang="en-US" dirty="0"/>
              <a:t>Per- and polyfluoroalkyl substances (PFAS) </a:t>
            </a:r>
          </a:p>
          <a:p>
            <a:pPr lvl="1">
              <a:spcBef>
                <a:spcPts val="0"/>
              </a:spcBef>
              <a:spcAft>
                <a:spcPts val="600"/>
              </a:spcAft>
              <a:buFont typeface="Wingdings" panose="05000000000000000000" pitchFamily="2" charset="2"/>
              <a:buChar char="§"/>
            </a:pPr>
            <a:r>
              <a:rPr lang="en-US" dirty="0"/>
              <a:t>Class of almost 15,000 “forever” chemicals</a:t>
            </a:r>
          </a:p>
          <a:p>
            <a:pPr lvl="1">
              <a:spcBef>
                <a:spcPts val="0"/>
              </a:spcBef>
              <a:spcAft>
                <a:spcPts val="600"/>
              </a:spcAft>
              <a:buFont typeface="Wingdings" panose="05000000000000000000" pitchFamily="2" charset="2"/>
              <a:buChar char="§"/>
            </a:pPr>
            <a:r>
              <a:rPr lang="en-US" dirty="0"/>
              <a:t>Used in the manufacturing of turf carpet grass blades and backing </a:t>
            </a:r>
          </a:p>
          <a:p>
            <a:pPr lvl="1">
              <a:spcBef>
                <a:spcPts val="0"/>
              </a:spcBef>
              <a:spcAft>
                <a:spcPts val="600"/>
              </a:spcAft>
              <a:buFont typeface="Wingdings" panose="05000000000000000000" pitchFamily="2" charset="2"/>
              <a:buChar char="§"/>
            </a:pPr>
            <a:r>
              <a:rPr lang="en-US" dirty="0"/>
              <a:t>Linked to environmental and human health problems </a:t>
            </a:r>
          </a:p>
          <a:p>
            <a:pPr>
              <a:spcBef>
                <a:spcPts val="0"/>
              </a:spcBef>
              <a:spcAft>
                <a:spcPts val="1800"/>
              </a:spcAft>
              <a:buFont typeface="Wingdings" panose="05000000000000000000" pitchFamily="2" charset="2"/>
              <a:buChar char="§"/>
            </a:pPr>
            <a:r>
              <a:rPr lang="en-US" dirty="0"/>
              <a:t>New England communities have found PFAS in artificial turf </a:t>
            </a:r>
          </a:p>
          <a:p>
            <a:pPr>
              <a:spcBef>
                <a:spcPts val="0"/>
              </a:spcBef>
              <a:spcAft>
                <a:spcPts val="1800"/>
              </a:spcAft>
              <a:buFont typeface="Wingdings" panose="05000000000000000000" pitchFamily="2" charset="2"/>
              <a:buChar char="§"/>
            </a:pPr>
            <a:r>
              <a:rPr lang="en-US" dirty="0"/>
              <a:t>Complexity in Interpreting Test Results</a:t>
            </a:r>
          </a:p>
          <a:p>
            <a:pPr lvl="1">
              <a:spcBef>
                <a:spcPts val="0"/>
              </a:spcBef>
              <a:spcAft>
                <a:spcPts val="600"/>
              </a:spcAft>
              <a:buClr>
                <a:srgbClr val="44546A"/>
              </a:buClr>
              <a:buFont typeface="Arial" panose="05000000000000000000" pitchFamily="2" charset="2"/>
              <a:buChar char="–"/>
            </a:pPr>
            <a:r>
              <a:rPr lang="en-US" dirty="0">
                <a:ea typeface="Calibri" panose="020F0502020204030204"/>
                <a:cs typeface="Calibri" panose="020F0502020204030204"/>
              </a:rPr>
              <a:t>Target compounds: e.g., PFOS, PFOA, </a:t>
            </a:r>
            <a:r>
              <a:rPr lang="en-US" dirty="0" err="1">
                <a:ea typeface="Calibri" panose="020F0502020204030204"/>
                <a:cs typeface="Calibri" panose="020F0502020204030204"/>
              </a:rPr>
              <a:t>PFHxS</a:t>
            </a:r>
            <a:r>
              <a:rPr lang="en-US" dirty="0">
                <a:ea typeface="Calibri" panose="020F0502020204030204"/>
                <a:cs typeface="Calibri" panose="020F0502020204030204"/>
              </a:rPr>
              <a:t>, </a:t>
            </a:r>
            <a:r>
              <a:rPr lang="en-US" dirty="0" err="1">
                <a:ea typeface="Calibri" panose="020F0502020204030204"/>
                <a:cs typeface="Calibri" panose="020F0502020204030204"/>
              </a:rPr>
              <a:t>PFPeA</a:t>
            </a:r>
            <a:r>
              <a:rPr lang="en-US" dirty="0">
                <a:ea typeface="Calibri" panose="020F0502020204030204"/>
                <a:cs typeface="Calibri" panose="020F0502020204030204"/>
              </a:rPr>
              <a:t>, </a:t>
            </a:r>
            <a:r>
              <a:rPr lang="en-US" dirty="0" err="1">
                <a:ea typeface="Calibri" panose="020F0502020204030204"/>
                <a:cs typeface="Calibri" panose="020F0502020204030204"/>
              </a:rPr>
              <a:t>PFHxA</a:t>
            </a:r>
            <a:r>
              <a:rPr lang="en-US" dirty="0">
                <a:ea typeface="Calibri" panose="020F0502020204030204"/>
                <a:cs typeface="Calibri" panose="020F0502020204030204"/>
              </a:rPr>
              <a:t>, </a:t>
            </a:r>
            <a:r>
              <a:rPr lang="en-US" dirty="0" err="1">
                <a:ea typeface="Calibri" panose="020F0502020204030204"/>
                <a:cs typeface="Calibri" panose="020F0502020204030204"/>
              </a:rPr>
              <a:t>PFHpA</a:t>
            </a:r>
            <a:r>
              <a:rPr lang="en-US" dirty="0">
                <a:ea typeface="Calibri" panose="020F0502020204030204"/>
                <a:cs typeface="Calibri" panose="020F0502020204030204"/>
              </a:rPr>
              <a:t>, </a:t>
            </a:r>
            <a:r>
              <a:rPr lang="en-US" i="1" dirty="0">
                <a:ea typeface="Calibri" panose="020F0502020204030204"/>
                <a:cs typeface="Calibri" panose="020F0502020204030204"/>
              </a:rPr>
              <a:t>etc</a:t>
            </a:r>
            <a:r>
              <a:rPr lang="en-US" dirty="0">
                <a:ea typeface="Calibri" panose="020F0502020204030204"/>
                <a:cs typeface="Calibri" panose="020F0502020204030204"/>
              </a:rPr>
              <a:t>.</a:t>
            </a:r>
          </a:p>
          <a:p>
            <a:pPr lvl="1">
              <a:spcBef>
                <a:spcPts val="0"/>
              </a:spcBef>
              <a:spcAft>
                <a:spcPts val="600"/>
              </a:spcAft>
              <a:buClr>
                <a:srgbClr val="44546A"/>
              </a:buClr>
              <a:buFont typeface="Arial" panose="05000000000000000000" pitchFamily="2" charset="2"/>
              <a:buChar char="–"/>
            </a:pPr>
            <a:r>
              <a:rPr lang="en-US" dirty="0">
                <a:ea typeface="Calibri" panose="020F0502020204030204"/>
                <a:cs typeface="Calibri" panose="020F0502020204030204"/>
              </a:rPr>
              <a:t>Compound classes: Total Fluorine / Total Organic Fluorine / Total Organic Precursors</a:t>
            </a:r>
          </a:p>
          <a:p>
            <a:pPr>
              <a:spcBef>
                <a:spcPts val="0"/>
              </a:spcBef>
              <a:spcAft>
                <a:spcPts val="1800"/>
              </a:spcAft>
              <a:buFont typeface="Wingdings" panose="05000000000000000000" pitchFamily="2" charset="2"/>
              <a:buChar char="§"/>
            </a:pPr>
            <a:endParaRPr lang="en-US" sz="2000" dirty="0">
              <a:ea typeface="Calibri"/>
              <a:cs typeface="Calibri"/>
            </a:endParaRPr>
          </a:p>
          <a:p>
            <a:pPr>
              <a:spcBef>
                <a:spcPts val="0"/>
              </a:spcBef>
              <a:spcAft>
                <a:spcPts val="1800"/>
              </a:spcAft>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255295" y="417443"/>
            <a:ext cx="11330151" cy="766916"/>
          </a:xfrm>
        </p:spPr>
        <p:txBody>
          <a:bodyPr/>
          <a:lstStyle/>
          <a:p>
            <a:pPr algn="ctr"/>
            <a:r>
              <a:rPr lang="en-US" sz="4000" b="1" dirty="0"/>
              <a:t>Chemical Concerns - PFAS </a:t>
            </a:r>
            <a:endParaRPr lang="en-US" sz="4000" b="1" dirty="0">
              <a:solidFill>
                <a:srgbClr val="FF0000"/>
              </a:solidFill>
            </a:endParaRPr>
          </a:p>
        </p:txBody>
      </p:sp>
      <p:sp>
        <p:nvSpPr>
          <p:cNvPr id="3" name="TextBox 2">
            <a:extLst>
              <a:ext uri="{FF2B5EF4-FFF2-40B4-BE49-F238E27FC236}">
                <a16:creationId xmlns:a16="http://schemas.microsoft.com/office/drawing/2014/main" id="{B3AA6BD4-97F9-911E-8EEF-C55AE865E122}"/>
              </a:ext>
            </a:extLst>
          </p:cNvPr>
          <p:cNvSpPr txBox="1"/>
          <p:nvPr/>
        </p:nvSpPr>
        <p:spPr>
          <a:xfrm>
            <a:off x="1099930" y="5673641"/>
            <a:ext cx="10485516" cy="1200329"/>
          </a:xfrm>
          <a:prstGeom prst="rect">
            <a:avLst/>
          </a:prstGeom>
          <a:noFill/>
        </p:spPr>
        <p:txBody>
          <a:bodyPr wrap="square" rtlCol="0">
            <a:spAutoFit/>
          </a:bodyPr>
          <a:lstStyle/>
          <a:p>
            <a:r>
              <a:rPr lang="en-US" sz="1800" dirty="0">
                <a:effectLst/>
                <a:latin typeface="Calibri" panose="020F0502020204030204" pitchFamily="34" charset="0"/>
                <a:ea typeface="TimesNewRomanPSMT"/>
              </a:rPr>
              <a:t>Lowell Center for Sustainable Production, UMass-Lowell, July 2024. Per- and Poly-fluoroalkyl Substances (PFAS) in Artificial Turf: Test Methods.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https://www.uml.edu/docs/PFAS-in-turf-Test-methods-July%202024_tcm18-385224.pdf</a:t>
            </a:r>
            <a:endParaRPr lang="en-US" sz="1800" dirty="0">
              <a:effectLst/>
              <a:latin typeface="CG Times"/>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385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748747" y="1200717"/>
            <a:ext cx="10694505" cy="4351943"/>
          </a:xfrm>
        </p:spPr>
        <p:txBody>
          <a:bodyPr/>
          <a:lstStyle/>
          <a:p>
            <a:pPr>
              <a:spcBef>
                <a:spcPts val="0"/>
              </a:spcBef>
              <a:spcAft>
                <a:spcPts val="1800"/>
              </a:spcAft>
            </a:pPr>
            <a:r>
              <a:rPr lang="en-US" dirty="0"/>
              <a:t>RIDEM / RIDOH – </a:t>
            </a:r>
            <a:r>
              <a:rPr lang="en-US" dirty="0" err="1"/>
              <a:t>Burriville</a:t>
            </a:r>
            <a:r>
              <a:rPr lang="en-US" dirty="0"/>
              <a:t>, RI </a:t>
            </a:r>
          </a:p>
          <a:p>
            <a:pPr lvl="1">
              <a:spcBef>
                <a:spcPts val="0"/>
              </a:spcBef>
              <a:spcAft>
                <a:spcPts val="1800"/>
              </a:spcAft>
            </a:pPr>
            <a:r>
              <a:rPr lang="en-US" dirty="0"/>
              <a:t>Artificial Turf installed 2007 / replaced in 2021</a:t>
            </a:r>
          </a:p>
          <a:p>
            <a:pPr lvl="1">
              <a:spcBef>
                <a:spcPts val="0"/>
              </a:spcBef>
              <a:spcAft>
                <a:spcPts val="1800"/>
              </a:spcAft>
            </a:pPr>
            <a:r>
              <a:rPr lang="en-US" dirty="0"/>
              <a:t>Upgradient Well = non-detect for PFAS-6</a:t>
            </a:r>
          </a:p>
          <a:p>
            <a:pPr lvl="1">
              <a:spcBef>
                <a:spcPts val="0"/>
              </a:spcBef>
              <a:spcAft>
                <a:spcPts val="1800"/>
              </a:spcAft>
            </a:pPr>
            <a:r>
              <a:rPr lang="en-US" dirty="0"/>
              <a:t>Downgradient Well = ~ 20-30 ng/L</a:t>
            </a:r>
          </a:p>
          <a:p>
            <a:pPr lvl="1">
              <a:spcBef>
                <a:spcPts val="0"/>
              </a:spcBef>
              <a:spcAft>
                <a:spcPts val="1800"/>
              </a:spcAft>
            </a:pPr>
            <a:r>
              <a:rPr lang="en-US" dirty="0"/>
              <a:t>Downgradient Well in June 2024 = 61 ng/L</a:t>
            </a:r>
          </a:p>
          <a:p>
            <a:pPr lvl="1">
              <a:spcBef>
                <a:spcPts val="0"/>
              </a:spcBef>
              <a:spcAft>
                <a:spcPts val="1800"/>
              </a:spcAft>
            </a:pPr>
            <a:r>
              <a:rPr lang="en-US" dirty="0"/>
              <a:t>RI Groundwater Quality Standard = 20 ng/L</a:t>
            </a:r>
          </a:p>
          <a:p>
            <a:pPr marL="137160" indent="0" algn="ctr">
              <a:spcBef>
                <a:spcPts val="0"/>
              </a:spcBef>
              <a:spcAft>
                <a:spcPts val="1800"/>
              </a:spcAft>
              <a:buNone/>
            </a:pPr>
            <a:r>
              <a:rPr lang="en-US" dirty="0">
                <a:solidFill>
                  <a:srgbClr val="FF0000"/>
                </a:solidFill>
                <a:ea typeface="Calibri"/>
                <a:cs typeface="Calibri"/>
              </a:rPr>
              <a:t>“RIDOH and RIDEM are most concerned about the potential for PFAS from the turf field to contaminate groundwater in the area.”</a:t>
            </a:r>
          </a:p>
          <a:p>
            <a:pPr>
              <a:spcBef>
                <a:spcPts val="0"/>
              </a:spcBef>
              <a:spcAft>
                <a:spcPts val="1800"/>
              </a:spcAft>
              <a:buFont typeface="Wingdings" panose="05000000000000000000" pitchFamily="2" charset="2"/>
              <a:buChar char="§"/>
            </a:pPr>
            <a:endParaRPr lang="en-US" dirty="0">
              <a:ea typeface="Calibri"/>
              <a:cs typeface="Calibri"/>
            </a:endParaRPr>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242121" y="602958"/>
            <a:ext cx="11330151" cy="397565"/>
          </a:xfrm>
        </p:spPr>
        <p:txBody>
          <a:bodyPr/>
          <a:lstStyle/>
          <a:p>
            <a:pPr algn="ctr"/>
            <a:r>
              <a:rPr lang="en-US" sz="4000" b="1" dirty="0"/>
              <a:t>Chemical Concerns - PFAS </a:t>
            </a:r>
            <a:br>
              <a:rPr lang="en-US" sz="4000" b="1" dirty="0"/>
            </a:br>
            <a:endParaRPr lang="en-US" sz="4000" b="1" dirty="0">
              <a:solidFill>
                <a:srgbClr val="FF0000"/>
              </a:solidFill>
            </a:endParaRPr>
          </a:p>
        </p:txBody>
      </p:sp>
      <p:sp>
        <p:nvSpPr>
          <p:cNvPr id="3" name="TextBox 2">
            <a:extLst>
              <a:ext uri="{FF2B5EF4-FFF2-40B4-BE49-F238E27FC236}">
                <a16:creationId xmlns:a16="http://schemas.microsoft.com/office/drawing/2014/main" id="{7A829B9D-BA20-72E5-0664-AA78BCF219D9}"/>
              </a:ext>
            </a:extLst>
          </p:cNvPr>
          <p:cNvSpPr txBox="1"/>
          <p:nvPr/>
        </p:nvSpPr>
        <p:spPr>
          <a:xfrm>
            <a:off x="242121" y="5442827"/>
            <a:ext cx="11247514" cy="1200329"/>
          </a:xfrm>
          <a:prstGeom prst="rect">
            <a:avLst/>
          </a:prstGeom>
          <a:noFill/>
        </p:spPr>
        <p:txBody>
          <a:bodyPr wrap="square" rtlCol="0">
            <a:spAutoFit/>
          </a:bodyPr>
          <a:lstStyle/>
          <a:p>
            <a:pPr marL="457200"/>
            <a:r>
              <a:rPr lang="en-US" sz="1800" dirty="0">
                <a:effectLst/>
                <a:latin typeface="Calibri" panose="020F0502020204030204" pitchFamily="34" charset="0"/>
                <a:ea typeface="Calibri" panose="020F0502020204030204" pitchFamily="34" charset="0"/>
              </a:rPr>
              <a:t>Letter to Burrillville Town Council from the RI Department of Environmental Management and the RI Department of Health, August 15, 2024</a:t>
            </a:r>
            <a:endParaRPr lang="en-US" sz="18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https://www.burrillville.org/sites/g/files/vyhlif2886/f/uploads/doh_dem_letter_with_response_from_trc_1.pdf</a:t>
            </a:r>
            <a:endParaRPr lang="en-US" sz="1800" dirty="0">
              <a:effectLst/>
              <a:latin typeface="CG Times"/>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4904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7E963B3-EFCC-544A-EE40-1D5679704D26}"/>
              </a:ext>
            </a:extLst>
          </p:cNvPr>
          <p:cNvSpPr>
            <a:spLocks noGrp="1"/>
          </p:cNvSpPr>
          <p:nvPr>
            <p:ph type="title"/>
          </p:nvPr>
        </p:nvSpPr>
        <p:spPr>
          <a:xfrm>
            <a:off x="174693" y="515112"/>
            <a:ext cx="11534788" cy="889935"/>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lang="en-US" b="1" dirty="0">
                <a:solidFill>
                  <a:prstClr val="black"/>
                </a:solidFill>
                <a:latin typeface="Calibri" panose="020F0502020204030204"/>
                <a:ea typeface="+mn-ea"/>
                <a:cs typeface="+mn-cs"/>
              </a:rPr>
              <a:t>Fields Shed Infill &amp; </a:t>
            </a:r>
            <a:br>
              <a:rPr lang="en-US" b="1" dirty="0">
                <a:solidFill>
                  <a:prstClr val="black"/>
                </a:solidFill>
                <a:latin typeface="Calibri" panose="020F0502020204030204"/>
                <a:ea typeface="+mn-ea"/>
                <a:cs typeface="+mn-cs"/>
              </a:rPr>
            </a:br>
            <a:r>
              <a:rPr lang="en-US" b="1" dirty="0">
                <a:solidFill>
                  <a:prstClr val="black"/>
                </a:solidFill>
                <a:latin typeface="Calibri" panose="020F0502020204030204"/>
                <a:ea typeface="+mn-ea"/>
                <a:cs typeface="+mn-cs"/>
              </a:rPr>
              <a:t>Weathered,</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Broken Plastic Blades</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pic>
        <p:nvPicPr>
          <p:cNvPr id="12" name="Picture 11">
            <a:extLst>
              <a:ext uri="{FF2B5EF4-FFF2-40B4-BE49-F238E27FC236}">
                <a16:creationId xmlns:a16="http://schemas.microsoft.com/office/drawing/2014/main" id="{1E19DBAC-1C4D-6D29-73A0-D8F18C69E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70477" y="1965006"/>
            <a:ext cx="3897143" cy="3168182"/>
          </a:xfrm>
          <a:prstGeom prst="rect">
            <a:avLst/>
          </a:prstGeom>
        </p:spPr>
      </p:pic>
      <p:sp>
        <p:nvSpPr>
          <p:cNvPr id="9" name="TextBox 8">
            <a:extLst>
              <a:ext uri="{FF2B5EF4-FFF2-40B4-BE49-F238E27FC236}">
                <a16:creationId xmlns:a16="http://schemas.microsoft.com/office/drawing/2014/main" id="{3D92AFF3-818F-0C12-D670-92EB42270F56}"/>
              </a:ext>
            </a:extLst>
          </p:cNvPr>
          <p:cNvSpPr txBox="1"/>
          <p:nvPr/>
        </p:nvSpPr>
        <p:spPr>
          <a:xfrm>
            <a:off x="7824198" y="5190034"/>
            <a:ext cx="3885283" cy="707886"/>
          </a:xfrm>
          <a:prstGeom prst="rect">
            <a:avLst/>
          </a:prstGeom>
          <a:solidFill>
            <a:schemeClr val="bg1"/>
          </a:solidFill>
        </p:spPr>
        <p:txBody>
          <a:bodyPr wrap="square" rtlCol="0">
            <a:spAutoFit/>
          </a:bodyPr>
          <a:lstStyle/>
          <a:p>
            <a:pPr algn="ctr"/>
            <a:r>
              <a:rPr lang="en-US" sz="2000" b="1" dirty="0">
                <a:solidFill>
                  <a:srgbClr val="002060"/>
                </a:solidFill>
              </a:rPr>
              <a:t>Arlington Catholic Turf Field, 2022</a:t>
            </a:r>
          </a:p>
          <a:p>
            <a:pPr algn="ctr"/>
            <a:r>
              <a:rPr lang="en-US" sz="2000" b="1" dirty="0">
                <a:solidFill>
                  <a:srgbClr val="002060"/>
                </a:solidFill>
              </a:rPr>
              <a:t>Photo: S. Chapnick</a:t>
            </a:r>
          </a:p>
        </p:txBody>
      </p:sp>
      <p:pic>
        <p:nvPicPr>
          <p:cNvPr id="5" name="Picture 4">
            <a:extLst>
              <a:ext uri="{FF2B5EF4-FFF2-40B4-BE49-F238E27FC236}">
                <a16:creationId xmlns:a16="http://schemas.microsoft.com/office/drawing/2014/main" id="{377C840E-9F1F-8319-131B-452D7C332752}"/>
              </a:ext>
            </a:extLst>
          </p:cNvPr>
          <p:cNvPicPr>
            <a:picLocks noChangeAspect="1"/>
          </p:cNvPicPr>
          <p:nvPr/>
        </p:nvPicPr>
        <p:blipFill>
          <a:blip r:embed="rId4"/>
          <a:stretch>
            <a:fillRect/>
          </a:stretch>
        </p:blipFill>
        <p:spPr>
          <a:xfrm>
            <a:off x="171586" y="1496227"/>
            <a:ext cx="3444539" cy="4401693"/>
          </a:xfrm>
          <a:prstGeom prst="rect">
            <a:avLst/>
          </a:prstGeom>
        </p:spPr>
      </p:pic>
      <p:pic>
        <p:nvPicPr>
          <p:cNvPr id="16" name="Picture 15">
            <a:extLst>
              <a:ext uri="{FF2B5EF4-FFF2-40B4-BE49-F238E27FC236}">
                <a16:creationId xmlns:a16="http://schemas.microsoft.com/office/drawing/2014/main" id="{4133F7E2-4611-F892-EC58-2BA25D6006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3731" y="1496227"/>
            <a:ext cx="4126218" cy="3391621"/>
          </a:xfrm>
          <a:prstGeom prst="rect">
            <a:avLst/>
          </a:prstGeom>
        </p:spPr>
      </p:pic>
      <p:sp>
        <p:nvSpPr>
          <p:cNvPr id="19" name="Right Arrow 16">
            <a:extLst>
              <a:ext uri="{FF2B5EF4-FFF2-40B4-BE49-F238E27FC236}">
                <a16:creationId xmlns:a16="http://schemas.microsoft.com/office/drawing/2014/main" id="{2583991B-A7BD-2D47-F80D-53BB24D78920}"/>
              </a:ext>
            </a:extLst>
          </p:cNvPr>
          <p:cNvSpPr/>
          <p:nvPr/>
        </p:nvSpPr>
        <p:spPr>
          <a:xfrm>
            <a:off x="599029" y="3766061"/>
            <a:ext cx="1294827" cy="47095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133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619125" y="957881"/>
            <a:ext cx="10459685" cy="2706658"/>
          </a:xfrm>
        </p:spPr>
        <p:txBody>
          <a:bodyPr/>
          <a:lstStyle/>
          <a:p>
            <a:pPr>
              <a:buFont typeface="Wingdings" panose="05000000000000000000" pitchFamily="2" charset="2"/>
              <a:buChar char="§"/>
            </a:pPr>
            <a:r>
              <a:rPr lang="en-US" sz="3200" b="1" dirty="0">
                <a:solidFill>
                  <a:srgbClr val="FF0000"/>
                </a:solidFill>
              </a:rPr>
              <a:t>Zinc</a:t>
            </a:r>
            <a:r>
              <a:rPr lang="en-US" sz="3200" dirty="0"/>
              <a:t> and “whole effluent” toxicity – Exceedance of EPA acute aquatic toxicity criteria</a:t>
            </a:r>
          </a:p>
          <a:p>
            <a:pPr marL="1234440" lvl="2" indent="0">
              <a:buNone/>
            </a:pPr>
            <a:r>
              <a:rPr lang="en-US" sz="2800" dirty="0"/>
              <a:t>CT DEEP Artificial Turf Stormwater Study, 2010</a:t>
            </a:r>
          </a:p>
          <a:p>
            <a:pPr marL="1234440" lvl="2" indent="0">
              <a:buNone/>
            </a:pPr>
            <a:r>
              <a:rPr lang="en-US" sz="2400" i="1" dirty="0"/>
              <a:t>https://portal.ct.gov/-/media/deep/artificialturf/depsummarypdf.pdf</a:t>
            </a:r>
          </a:p>
          <a:p>
            <a:pPr>
              <a:buFont typeface="Wingdings" panose="05000000000000000000" pitchFamily="2" charset="2"/>
              <a:buChar char="§"/>
            </a:pPr>
            <a:r>
              <a:rPr lang="en-US" sz="3200" b="1" dirty="0">
                <a:solidFill>
                  <a:srgbClr val="FF0000"/>
                </a:solidFill>
              </a:rPr>
              <a:t>6PPD-quinone</a:t>
            </a:r>
            <a:r>
              <a:rPr lang="en-US" sz="3200" dirty="0"/>
              <a:t> – direct toxicity to freshwater fish</a:t>
            </a:r>
          </a:p>
          <a:p>
            <a:pPr lvl="1">
              <a:spcBef>
                <a:spcPts val="0"/>
              </a:spcBef>
              <a:spcAft>
                <a:spcPts val="1800"/>
              </a:spcAft>
            </a:pPr>
            <a:r>
              <a:rPr lang="en-US" sz="3200" dirty="0"/>
              <a:t>N-(1,3-Dimethylbutyl)-N’-phenyl-p-phenylenediamine = 6PPD</a:t>
            </a:r>
          </a:p>
          <a:p>
            <a:pPr lvl="1">
              <a:spcBef>
                <a:spcPts val="0"/>
              </a:spcBef>
              <a:spcAft>
                <a:spcPts val="1800"/>
              </a:spcAft>
            </a:pPr>
            <a:r>
              <a:rPr lang="en-US" sz="3200" dirty="0"/>
              <a:t>UV light / oxidation of 6PPD = 6PPD-quinone </a:t>
            </a:r>
          </a:p>
          <a:p>
            <a:pPr lvl="1">
              <a:spcBef>
                <a:spcPts val="0"/>
              </a:spcBef>
              <a:spcAft>
                <a:spcPts val="1800"/>
              </a:spcAft>
            </a:pPr>
            <a:r>
              <a:rPr lang="en-US" sz="3200" dirty="0"/>
              <a:t>Present in used tires and tire wear particles / tire crumb rubber</a:t>
            </a:r>
          </a:p>
          <a:p>
            <a:pPr>
              <a:buFont typeface="Wingdings" panose="05000000000000000000" pitchFamily="2" charset="2"/>
              <a:buChar char="§"/>
            </a:pPr>
            <a:endParaRPr lang="en-US" sz="3200"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364248" y="63775"/>
            <a:ext cx="11330151" cy="1068386"/>
          </a:xfrm>
        </p:spPr>
        <p:txBody>
          <a:bodyPr/>
          <a:lstStyle/>
          <a:p>
            <a:pPr algn="ctr"/>
            <a:r>
              <a:rPr lang="en-US" sz="4000" b="1" dirty="0"/>
              <a:t>Chemical Concerns: Aquatic Toxicity</a:t>
            </a:r>
          </a:p>
        </p:txBody>
      </p:sp>
      <p:sp>
        <p:nvSpPr>
          <p:cNvPr id="8" name="TextBox 7">
            <a:extLst>
              <a:ext uri="{FF2B5EF4-FFF2-40B4-BE49-F238E27FC236}">
                <a16:creationId xmlns:a16="http://schemas.microsoft.com/office/drawing/2014/main" id="{5A3670BA-3935-93C2-1955-0A98C092DEC3}"/>
              </a:ext>
            </a:extLst>
          </p:cNvPr>
          <p:cNvSpPr txBox="1"/>
          <p:nvPr/>
        </p:nvSpPr>
        <p:spPr>
          <a:xfrm>
            <a:off x="2241756" y="5963228"/>
            <a:ext cx="8450826" cy="830997"/>
          </a:xfrm>
          <a:prstGeom prst="rect">
            <a:avLst/>
          </a:prstGeom>
          <a:noFill/>
        </p:spPr>
        <p:txBody>
          <a:bodyPr wrap="square" rtlCol="0">
            <a:spAutoFit/>
          </a:bodyPr>
          <a:lstStyle/>
          <a:p>
            <a:r>
              <a:rPr lang="en-US" sz="2400" i="1" kern="100" dirty="0">
                <a:latin typeface="Calibri" panose="020F0502020204030204" pitchFamily="34" charset="0"/>
                <a:cs typeface="Times New Roman" panose="02020603050405020304" pitchFamily="18" charset="0"/>
              </a:rPr>
              <a:t>Interstate Technology &amp; Regulatory Council (ITRC) Fact Sheet: “What We Know: 6PPD and 6PPD-quinone” July 2023</a:t>
            </a:r>
            <a:endParaRPr lang="en-US" sz="2400" i="1" dirty="0">
              <a:solidFill>
                <a:schemeClr val="bg1"/>
              </a:solidFill>
            </a:endParaRPr>
          </a:p>
        </p:txBody>
      </p:sp>
    </p:spTree>
    <p:extLst>
      <p:ext uri="{BB962C8B-B14F-4D97-AF65-F5344CB8AC3E}">
        <p14:creationId xmlns:p14="http://schemas.microsoft.com/office/powerpoint/2010/main" val="119653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6607A-9C03-A749-D7C3-A181C7FF4545}"/>
              </a:ext>
            </a:extLst>
          </p:cNvPr>
          <p:cNvSpPr>
            <a:spLocks noGrp="1"/>
          </p:cNvSpPr>
          <p:nvPr>
            <p:ph type="body" idx="1"/>
          </p:nvPr>
        </p:nvSpPr>
        <p:spPr>
          <a:xfrm>
            <a:off x="768626" y="874644"/>
            <a:ext cx="10816820" cy="5702392"/>
          </a:xfrm>
        </p:spPr>
        <p:txBody>
          <a:bodyPr/>
          <a:lstStyle/>
          <a:p>
            <a:pPr>
              <a:spcBef>
                <a:spcPts val="0"/>
              </a:spcBef>
              <a:spcAft>
                <a:spcPts val="1800"/>
              </a:spcAft>
            </a:pPr>
            <a:r>
              <a:rPr lang="en-US" sz="3200" dirty="0"/>
              <a:t>Urban Runoff Mortality Syndrome – coho salmon 1999-2001</a:t>
            </a:r>
          </a:p>
          <a:p>
            <a:pPr>
              <a:spcBef>
                <a:spcPts val="0"/>
              </a:spcBef>
              <a:spcAft>
                <a:spcPts val="1800"/>
              </a:spcAft>
            </a:pPr>
            <a:r>
              <a:rPr lang="en-US" sz="3200" dirty="0"/>
              <a:t>Tian et al. 2021 linked fish kills to 6PPD-quinone in road runoff</a:t>
            </a:r>
          </a:p>
          <a:p>
            <a:pPr>
              <a:spcBef>
                <a:spcPts val="0"/>
              </a:spcBef>
              <a:spcAft>
                <a:spcPts val="1800"/>
              </a:spcAft>
            </a:pPr>
            <a:r>
              <a:rPr lang="en-US" sz="3200" dirty="0"/>
              <a:t>LC50 (50% mortality) in different species ranges from 0.04 ug/L (40 ng/L) to no mortality at 50 ug/L (sockeye salmon)</a:t>
            </a:r>
          </a:p>
          <a:p>
            <a:pPr>
              <a:spcBef>
                <a:spcPts val="0"/>
              </a:spcBef>
              <a:spcAft>
                <a:spcPts val="1800"/>
              </a:spcAft>
            </a:pPr>
            <a:r>
              <a:rPr lang="en-US" sz="3200" dirty="0"/>
              <a:t>Coho Salmon = most sensitive species tested to date</a:t>
            </a:r>
          </a:p>
          <a:p>
            <a:pPr>
              <a:spcBef>
                <a:spcPts val="0"/>
              </a:spcBef>
              <a:spcAft>
                <a:spcPts val="1800"/>
              </a:spcAft>
            </a:pPr>
            <a:endParaRPr lang="en-US" sz="3200" dirty="0"/>
          </a:p>
          <a:p>
            <a:pPr lvl="1">
              <a:spcBef>
                <a:spcPts val="0"/>
              </a:spcBef>
              <a:spcAft>
                <a:spcPts val="1800"/>
              </a:spcAft>
            </a:pPr>
            <a:endParaRPr lang="en-US" sz="2800" dirty="0"/>
          </a:p>
          <a:p>
            <a:pPr marL="0" indent="0">
              <a:lnSpc>
                <a:spcPct val="107000"/>
              </a:lnSpc>
              <a:spcBef>
                <a:spcPts val="0"/>
              </a:spcBef>
              <a:spcAft>
                <a:spcPts val="800"/>
              </a:spcAft>
              <a:buNone/>
            </a:pPr>
            <a:endParaRPr lang="en-US" sz="1800" kern="100" dirty="0">
              <a:latin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800" kern="100" dirty="0">
                <a:latin typeface="Calibri" panose="020F0502020204030204" pitchFamily="34" charset="0"/>
                <a:cs typeface="Times New Roman" panose="02020603050405020304" pitchFamily="18" charset="0"/>
              </a:rPr>
              <a:t>Table excerpt from Table 1 in: Interstate Technology &amp; Regulatory Council (ITRC) Fact Sheet: “What We Know: 6PPD and 6PPD-quinone” July 2023</a:t>
            </a:r>
          </a:p>
          <a:p>
            <a:pPr marL="0" indent="0">
              <a:lnSpc>
                <a:spcPct val="107000"/>
              </a:lnSpc>
              <a:spcBef>
                <a:spcPts val="0"/>
              </a:spcBef>
              <a:spcAft>
                <a:spcPts val="800"/>
              </a:spcAft>
              <a:buNone/>
            </a:pPr>
            <a:endParaRPr lang="en-US" sz="1800" kern="100" dirty="0">
              <a:latin typeface="Calibri" panose="020F0502020204030204" pitchFamily="34" charset="0"/>
              <a:cs typeface="Times New Roman" panose="02020603050405020304" pitchFamily="18" charset="0"/>
            </a:endParaRPr>
          </a:p>
          <a:p>
            <a:pPr>
              <a:spcBef>
                <a:spcPts val="0"/>
              </a:spcBef>
              <a:spcAft>
                <a:spcPts val="1800"/>
              </a:spcAft>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AFE11714-E260-2C10-E377-6E8D7D568FD9}"/>
              </a:ext>
            </a:extLst>
          </p:cNvPr>
          <p:cNvSpPr>
            <a:spLocks noGrp="1"/>
          </p:cNvSpPr>
          <p:nvPr>
            <p:ph type="title"/>
          </p:nvPr>
        </p:nvSpPr>
        <p:spPr>
          <a:xfrm>
            <a:off x="255295" y="417443"/>
            <a:ext cx="11330151" cy="766916"/>
          </a:xfrm>
        </p:spPr>
        <p:txBody>
          <a:bodyPr/>
          <a:lstStyle/>
          <a:p>
            <a:pPr algn="ctr"/>
            <a:r>
              <a:rPr lang="en-US" sz="4000" b="1" dirty="0"/>
              <a:t>Chemical Concerns – 6PPD-Quinone </a:t>
            </a:r>
            <a:br>
              <a:rPr lang="en-US" sz="4000" b="1" dirty="0"/>
            </a:br>
            <a:endParaRPr lang="en-US" sz="4000" b="1" dirty="0">
              <a:solidFill>
                <a:srgbClr val="FF0000"/>
              </a:solidFill>
            </a:endParaRPr>
          </a:p>
        </p:txBody>
      </p:sp>
      <p:graphicFrame>
        <p:nvGraphicFramePr>
          <p:cNvPr id="3" name="Table 2">
            <a:extLst>
              <a:ext uri="{FF2B5EF4-FFF2-40B4-BE49-F238E27FC236}">
                <a16:creationId xmlns:a16="http://schemas.microsoft.com/office/drawing/2014/main" id="{E3BC680D-659A-B737-BA64-FE6D14645E42}"/>
              </a:ext>
            </a:extLst>
          </p:cNvPr>
          <p:cNvGraphicFramePr>
            <a:graphicFrameLocks noGrp="1"/>
          </p:cNvGraphicFramePr>
          <p:nvPr/>
        </p:nvGraphicFramePr>
        <p:xfrm>
          <a:off x="2032000" y="4359302"/>
          <a:ext cx="8128000" cy="1478280"/>
        </p:xfrm>
        <a:graphic>
          <a:graphicData uri="http://schemas.openxmlformats.org/drawingml/2006/table">
            <a:tbl>
              <a:tblPr firstRow="1" bandRow="1">
                <a:tableStyleId>{5C22544A-7EE6-4342-B048-85BDC9FD1C3A}</a:tableStyleId>
              </a:tblPr>
              <a:tblGrid>
                <a:gridCol w="2407478">
                  <a:extLst>
                    <a:ext uri="{9D8B030D-6E8A-4147-A177-3AD203B41FA5}">
                      <a16:colId xmlns:a16="http://schemas.microsoft.com/office/drawing/2014/main" val="4103821814"/>
                    </a:ext>
                  </a:extLst>
                </a:gridCol>
                <a:gridCol w="3011189">
                  <a:extLst>
                    <a:ext uri="{9D8B030D-6E8A-4147-A177-3AD203B41FA5}">
                      <a16:colId xmlns:a16="http://schemas.microsoft.com/office/drawing/2014/main" val="1431658576"/>
                    </a:ext>
                  </a:extLst>
                </a:gridCol>
                <a:gridCol w="2709333">
                  <a:extLst>
                    <a:ext uri="{9D8B030D-6E8A-4147-A177-3AD203B41FA5}">
                      <a16:colId xmlns:a16="http://schemas.microsoft.com/office/drawing/2014/main" val="1147187402"/>
                    </a:ext>
                  </a:extLst>
                </a:gridCol>
              </a:tblGrid>
              <a:tr h="0">
                <a:tc>
                  <a:txBody>
                    <a:bodyPr/>
                    <a:lstStyle/>
                    <a:p>
                      <a:r>
                        <a:rPr lang="en-US" dirty="0"/>
                        <a:t>Species</a:t>
                      </a:r>
                    </a:p>
                  </a:txBody>
                  <a:tcPr/>
                </a:tc>
                <a:tc>
                  <a:txBody>
                    <a:bodyPr/>
                    <a:lstStyle/>
                    <a:p>
                      <a:r>
                        <a:rPr lang="en-US" dirty="0"/>
                        <a:t>LC50 (ug/L)</a:t>
                      </a:r>
                    </a:p>
                  </a:txBody>
                  <a:tcPr/>
                </a:tc>
                <a:tc>
                  <a:txBody>
                    <a:bodyPr/>
                    <a:lstStyle/>
                    <a:p>
                      <a:r>
                        <a:rPr lang="en-US" dirty="0"/>
                        <a:t>Test Duration (h)</a:t>
                      </a:r>
                    </a:p>
                  </a:txBody>
                  <a:tcPr/>
                </a:tc>
                <a:extLst>
                  <a:ext uri="{0D108BD9-81ED-4DB2-BD59-A6C34878D82A}">
                    <a16:rowId xmlns:a16="http://schemas.microsoft.com/office/drawing/2014/main" val="2081896771"/>
                  </a:ext>
                </a:extLst>
              </a:tr>
              <a:tr h="370840">
                <a:tc>
                  <a:txBody>
                    <a:bodyPr/>
                    <a:lstStyle/>
                    <a:p>
                      <a:r>
                        <a:rPr lang="en-US" dirty="0"/>
                        <a:t>Coho salmon </a:t>
                      </a:r>
                    </a:p>
                  </a:txBody>
                  <a:tcPr/>
                </a:tc>
                <a:tc>
                  <a:txBody>
                    <a:bodyPr/>
                    <a:lstStyle/>
                    <a:p>
                      <a:r>
                        <a:rPr lang="en-US" dirty="0"/>
                        <a:t>0.04 for hatchlings; 0.08 adult</a:t>
                      </a:r>
                    </a:p>
                  </a:txBody>
                  <a:tcPr/>
                </a:tc>
                <a:tc>
                  <a:txBody>
                    <a:bodyPr/>
                    <a:lstStyle/>
                    <a:p>
                      <a:r>
                        <a:rPr lang="en-US" dirty="0"/>
                        <a:t>24</a:t>
                      </a:r>
                    </a:p>
                  </a:txBody>
                  <a:tcPr/>
                </a:tc>
                <a:extLst>
                  <a:ext uri="{0D108BD9-81ED-4DB2-BD59-A6C34878D82A}">
                    <a16:rowId xmlns:a16="http://schemas.microsoft.com/office/drawing/2014/main" val="3831140429"/>
                  </a:ext>
                </a:extLst>
              </a:tr>
              <a:tr h="370840">
                <a:tc>
                  <a:txBody>
                    <a:bodyPr/>
                    <a:lstStyle/>
                    <a:p>
                      <a:r>
                        <a:rPr lang="en-US" dirty="0"/>
                        <a:t>White-spotted char</a:t>
                      </a:r>
                    </a:p>
                  </a:txBody>
                  <a:tcPr/>
                </a:tc>
                <a:tc>
                  <a:txBody>
                    <a:bodyPr/>
                    <a:lstStyle/>
                    <a:p>
                      <a:r>
                        <a:rPr lang="en-US" dirty="0"/>
                        <a:t>0.51</a:t>
                      </a:r>
                    </a:p>
                  </a:txBody>
                  <a:tcPr/>
                </a:tc>
                <a:tc>
                  <a:txBody>
                    <a:bodyPr/>
                    <a:lstStyle/>
                    <a:p>
                      <a:r>
                        <a:rPr lang="en-US" dirty="0"/>
                        <a:t>24</a:t>
                      </a:r>
                    </a:p>
                  </a:txBody>
                  <a:tcPr/>
                </a:tc>
                <a:extLst>
                  <a:ext uri="{0D108BD9-81ED-4DB2-BD59-A6C34878D82A}">
                    <a16:rowId xmlns:a16="http://schemas.microsoft.com/office/drawing/2014/main" val="3849760535"/>
                  </a:ext>
                </a:extLst>
              </a:tr>
              <a:tr h="370840">
                <a:tc>
                  <a:txBody>
                    <a:bodyPr/>
                    <a:lstStyle/>
                    <a:p>
                      <a:r>
                        <a:rPr lang="en-US" dirty="0"/>
                        <a:t>Brook trout</a:t>
                      </a:r>
                    </a:p>
                  </a:txBody>
                  <a:tcPr/>
                </a:tc>
                <a:tc>
                  <a:txBody>
                    <a:bodyPr/>
                    <a:lstStyle/>
                    <a:p>
                      <a:r>
                        <a:rPr lang="en-US" dirty="0"/>
                        <a:t>0.59</a:t>
                      </a:r>
                    </a:p>
                  </a:txBody>
                  <a:tcPr/>
                </a:tc>
                <a:tc>
                  <a:txBody>
                    <a:bodyPr/>
                    <a:lstStyle/>
                    <a:p>
                      <a:r>
                        <a:rPr lang="en-US" dirty="0"/>
                        <a:t>24</a:t>
                      </a:r>
                    </a:p>
                  </a:txBody>
                  <a:tcPr/>
                </a:tc>
                <a:extLst>
                  <a:ext uri="{0D108BD9-81ED-4DB2-BD59-A6C34878D82A}">
                    <a16:rowId xmlns:a16="http://schemas.microsoft.com/office/drawing/2014/main" val="3654039687"/>
                  </a:ext>
                </a:extLst>
              </a:tr>
            </a:tbl>
          </a:graphicData>
        </a:graphic>
      </p:graphicFrame>
    </p:spTree>
    <p:extLst>
      <p:ext uri="{BB962C8B-B14F-4D97-AF65-F5344CB8AC3E}">
        <p14:creationId xmlns:p14="http://schemas.microsoft.com/office/powerpoint/2010/main" val="106079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45848</TotalTime>
  <Words>3161</Words>
  <Application>Microsoft Office PowerPoint</Application>
  <PresentationFormat>Widescreen</PresentationFormat>
  <Paragraphs>244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CG Times</vt:lpstr>
      <vt:lpstr>Times New Roman</vt:lpstr>
      <vt:lpstr>Wingdings</vt:lpstr>
      <vt:lpstr>Office Theme</vt:lpstr>
      <vt:lpstr>Environmental Impacts of Artificial Turf Fields</vt:lpstr>
      <vt:lpstr>Artificial Turf Field - Components</vt:lpstr>
      <vt:lpstr>Environmental Chemical Concerns </vt:lpstr>
      <vt:lpstr>Tire Crumb Rubber Infill</vt:lpstr>
      <vt:lpstr>Chemical Concerns - PFAS </vt:lpstr>
      <vt:lpstr>Chemical Concerns - PFAS  </vt:lpstr>
      <vt:lpstr>Fields Shed Infill &amp;  Weathered, Broken Plastic Blades </vt:lpstr>
      <vt:lpstr>Chemical Concerns: Aquatic Toxicity</vt:lpstr>
      <vt:lpstr>Chemical Concerns – 6PPD-Quinone  </vt:lpstr>
      <vt:lpstr>Chemical Concerns – 6PPD-Quinone  </vt:lpstr>
      <vt:lpstr>PowerPoint Presentation</vt:lpstr>
      <vt:lpstr>Regulations &amp; Policies </vt:lpstr>
      <vt:lpstr>Environmental Impacts on Climate Resilience </vt:lpstr>
      <vt:lpstr>Artificial Turf Fields Alter Wetlands</vt:lpstr>
      <vt:lpstr>Town of Arlington, MA</vt:lpstr>
      <vt:lpstr>Municipality / Community Considerations for Artificial Turf Athletic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schapnick neh-inc.com</dc:creator>
  <cp:lastModifiedBy>Susan Chapnick</cp:lastModifiedBy>
  <cp:revision>223</cp:revision>
  <cp:lastPrinted>2024-03-01T16:16:09Z</cp:lastPrinted>
  <dcterms:created xsi:type="dcterms:W3CDTF">2024-02-02T16:56:28Z</dcterms:created>
  <dcterms:modified xsi:type="dcterms:W3CDTF">2024-09-17T00:18:24Z</dcterms:modified>
</cp:coreProperties>
</file>